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67" r:id="rId2"/>
    <p:sldId id="276" r:id="rId3"/>
    <p:sldId id="277" r:id="rId4"/>
    <p:sldId id="263" r:id="rId5"/>
    <p:sldId id="257" r:id="rId6"/>
    <p:sldId id="258" r:id="rId7"/>
    <p:sldId id="259" r:id="rId8"/>
    <p:sldId id="266" r:id="rId9"/>
    <p:sldId id="268" r:id="rId10"/>
    <p:sldId id="260" r:id="rId11"/>
    <p:sldId id="269" r:id="rId12"/>
    <p:sldId id="261" r:id="rId13"/>
    <p:sldId id="270" r:id="rId14"/>
    <p:sldId id="265" r:id="rId15"/>
    <p:sldId id="271" r:id="rId16"/>
    <p:sldId id="272" r:id="rId17"/>
    <p:sldId id="289" r:id="rId18"/>
    <p:sldId id="290" r:id="rId19"/>
    <p:sldId id="291" r:id="rId20"/>
    <p:sldId id="292" r:id="rId21"/>
    <p:sldId id="293" r:id="rId22"/>
    <p:sldId id="294" r:id="rId23"/>
    <p:sldId id="295" r:id="rId24"/>
    <p:sldId id="296" r:id="rId25"/>
    <p:sldId id="262" r:id="rId26"/>
    <p:sldId id="264" r:id="rId27"/>
    <p:sldId id="273" r:id="rId28"/>
    <p:sldId id="278" r:id="rId29"/>
    <p:sldId id="279" r:id="rId30"/>
    <p:sldId id="280" r:id="rId31"/>
    <p:sldId id="281" r:id="rId32"/>
    <p:sldId id="282" r:id="rId33"/>
    <p:sldId id="283" r:id="rId34"/>
    <p:sldId id="284" r:id="rId35"/>
    <p:sldId id="285" r:id="rId36"/>
    <p:sldId id="286" r:id="rId37"/>
    <p:sldId id="287" r:id="rId38"/>
    <p:sldId id="288" r:id="rId39"/>
    <p:sldId id="297" r:id="rId40"/>
    <p:sldId id="298" r:id="rId41"/>
    <p:sldId id="299" r:id="rId42"/>
    <p:sldId id="300" r:id="rId43"/>
    <p:sldId id="301" r:id="rId44"/>
    <p:sldId id="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48"/>
    <p:restoredTop sz="94684"/>
  </p:normalViewPr>
  <p:slideViewPr>
    <p:cSldViewPr snapToGrid="0" snapToObjects="1">
      <p:cViewPr varScale="1">
        <p:scale>
          <a:sx n="106" d="100"/>
          <a:sy n="106"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8C829F-B156-44A1-AFA6-3E9BBFE5792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6132DAD-ACA8-4C2F-9CC8-1759C716DFD3}">
      <dgm:prSet/>
      <dgm:spPr/>
      <dgm:t>
        <a:bodyPr/>
        <a:lstStyle/>
        <a:p>
          <a:r>
            <a:rPr lang="en-US" b="1" dirty="0"/>
            <a:t>DAV FINAL PROJECT </a:t>
          </a:r>
          <a:endParaRPr lang="en-US" dirty="0"/>
        </a:p>
      </dgm:t>
    </dgm:pt>
    <dgm:pt modelId="{D3315184-3016-45C1-94E3-2EE436118D45}" type="parTrans" cxnId="{5E82D920-CE5F-42FD-944A-8D60A5F5D99B}">
      <dgm:prSet/>
      <dgm:spPr/>
      <dgm:t>
        <a:bodyPr/>
        <a:lstStyle/>
        <a:p>
          <a:endParaRPr lang="en-US"/>
        </a:p>
      </dgm:t>
    </dgm:pt>
    <dgm:pt modelId="{371818BE-38D8-41C9-B1D1-21998782C966}" type="sibTrans" cxnId="{5E82D920-CE5F-42FD-944A-8D60A5F5D99B}">
      <dgm:prSet/>
      <dgm:spPr/>
      <dgm:t>
        <a:bodyPr/>
        <a:lstStyle/>
        <a:p>
          <a:endParaRPr lang="en-US"/>
        </a:p>
      </dgm:t>
    </dgm:pt>
    <dgm:pt modelId="{C3CF988F-6F65-4AE9-A4D2-D8056AF9D8BA}">
      <dgm:prSet/>
      <dgm:spPr/>
      <dgm:t>
        <a:bodyPr/>
        <a:lstStyle/>
        <a:p>
          <a:r>
            <a:rPr lang="en-US" dirty="0"/>
            <a:t>By Anusha </a:t>
          </a:r>
          <a:r>
            <a:rPr lang="en-US"/>
            <a:t>Savaram</a:t>
          </a:r>
          <a:endParaRPr lang="en-US" dirty="0"/>
        </a:p>
      </dgm:t>
    </dgm:pt>
    <dgm:pt modelId="{09453114-7DEF-4808-B841-34958482DCA6}" type="parTrans" cxnId="{B7916D45-8F7C-4D06-A030-1DC0B335CDE6}">
      <dgm:prSet/>
      <dgm:spPr/>
      <dgm:t>
        <a:bodyPr/>
        <a:lstStyle/>
        <a:p>
          <a:endParaRPr lang="en-US"/>
        </a:p>
      </dgm:t>
    </dgm:pt>
    <dgm:pt modelId="{5368B780-E2FC-493A-9D69-2E4C636D1350}" type="sibTrans" cxnId="{B7916D45-8F7C-4D06-A030-1DC0B335CDE6}">
      <dgm:prSet/>
      <dgm:spPr/>
      <dgm:t>
        <a:bodyPr/>
        <a:lstStyle/>
        <a:p>
          <a:endParaRPr lang="en-US"/>
        </a:p>
      </dgm:t>
    </dgm:pt>
    <dgm:pt modelId="{2EBDE866-4577-4460-8963-33FCEAE87C6F}">
      <dgm:prSet/>
      <dgm:spPr/>
      <dgm:t>
        <a:bodyPr/>
        <a:lstStyle/>
        <a:p>
          <a:r>
            <a:rPr lang="en-US" dirty="0"/>
            <a:t>Net ID</a:t>
          </a:r>
          <a:r>
            <a:rPr lang="en-US"/>
            <a:t>: as3444</a:t>
          </a:r>
          <a:endParaRPr lang="en-US" dirty="0"/>
        </a:p>
      </dgm:t>
    </dgm:pt>
    <dgm:pt modelId="{ABEE76D5-323A-4BD2-9BA0-29EF851C14F2}" type="parTrans" cxnId="{8043DBB7-FD4A-440B-BA19-BA767C396CBC}">
      <dgm:prSet/>
      <dgm:spPr/>
      <dgm:t>
        <a:bodyPr/>
        <a:lstStyle/>
        <a:p>
          <a:endParaRPr lang="en-US"/>
        </a:p>
      </dgm:t>
    </dgm:pt>
    <dgm:pt modelId="{D6FB35BE-4F69-4291-B498-FF9897578730}" type="sibTrans" cxnId="{8043DBB7-FD4A-440B-BA19-BA767C396CBC}">
      <dgm:prSet/>
      <dgm:spPr/>
      <dgm:t>
        <a:bodyPr/>
        <a:lstStyle/>
        <a:p>
          <a:endParaRPr lang="en-US"/>
        </a:p>
      </dgm:t>
    </dgm:pt>
    <dgm:pt modelId="{1E22390E-9477-45D7-BCCA-F75A8FC6EB63}">
      <dgm:prSet/>
      <dgm:spPr/>
      <dgm:t>
        <a:bodyPr/>
        <a:lstStyle/>
        <a:p>
          <a:r>
            <a:rPr lang="en-US" dirty="0"/>
            <a:t>Email: as3444@rutgers</a:t>
          </a:r>
          <a:r>
            <a:rPr lang="en-US"/>
            <a:t>.edu</a:t>
          </a:r>
          <a:endParaRPr lang="en-US" dirty="0"/>
        </a:p>
      </dgm:t>
    </dgm:pt>
    <dgm:pt modelId="{21499AA5-BD9C-4DE3-B95A-FBD4343228D4}" type="parTrans" cxnId="{D6D1BA80-B284-4D3D-B01A-741ED52E8353}">
      <dgm:prSet/>
      <dgm:spPr/>
      <dgm:t>
        <a:bodyPr/>
        <a:lstStyle/>
        <a:p>
          <a:endParaRPr lang="en-US"/>
        </a:p>
      </dgm:t>
    </dgm:pt>
    <dgm:pt modelId="{B307F6E8-23A9-4E0D-B55C-E77FB567FF59}" type="sibTrans" cxnId="{D6D1BA80-B284-4D3D-B01A-741ED52E8353}">
      <dgm:prSet/>
      <dgm:spPr/>
      <dgm:t>
        <a:bodyPr/>
        <a:lstStyle/>
        <a:p>
          <a:endParaRPr lang="en-US"/>
        </a:p>
      </dgm:t>
    </dgm:pt>
    <dgm:pt modelId="{4310820B-2C4C-5642-ADDE-71B82AB31071}" type="pres">
      <dgm:prSet presAssocID="{938C829F-B156-44A1-AFA6-3E9BBFE5792B}" presName="linear" presStyleCnt="0">
        <dgm:presLayoutVars>
          <dgm:animLvl val="lvl"/>
          <dgm:resizeHandles val="exact"/>
        </dgm:presLayoutVars>
      </dgm:prSet>
      <dgm:spPr/>
    </dgm:pt>
    <dgm:pt modelId="{0590468D-D020-A645-8FF8-FE29E1B9DE06}" type="pres">
      <dgm:prSet presAssocID="{B6132DAD-ACA8-4C2F-9CC8-1759C716DFD3}" presName="parentText" presStyleLbl="node1" presStyleIdx="0" presStyleCnt="4">
        <dgm:presLayoutVars>
          <dgm:chMax val="0"/>
          <dgm:bulletEnabled val="1"/>
        </dgm:presLayoutVars>
      </dgm:prSet>
      <dgm:spPr/>
    </dgm:pt>
    <dgm:pt modelId="{3034591A-67F5-7E41-961C-881EF590CEBF}" type="pres">
      <dgm:prSet presAssocID="{371818BE-38D8-41C9-B1D1-21998782C966}" presName="spacer" presStyleCnt="0"/>
      <dgm:spPr/>
    </dgm:pt>
    <dgm:pt modelId="{CEB69791-AFC5-AA4B-A3B5-BB1C2DDC8744}" type="pres">
      <dgm:prSet presAssocID="{C3CF988F-6F65-4AE9-A4D2-D8056AF9D8BA}" presName="parentText" presStyleLbl="node1" presStyleIdx="1" presStyleCnt="4">
        <dgm:presLayoutVars>
          <dgm:chMax val="0"/>
          <dgm:bulletEnabled val="1"/>
        </dgm:presLayoutVars>
      </dgm:prSet>
      <dgm:spPr/>
    </dgm:pt>
    <dgm:pt modelId="{5CDD1AF9-B04F-D140-B281-F7AE5496850A}" type="pres">
      <dgm:prSet presAssocID="{5368B780-E2FC-493A-9D69-2E4C636D1350}" presName="spacer" presStyleCnt="0"/>
      <dgm:spPr/>
    </dgm:pt>
    <dgm:pt modelId="{4E33E3A2-2C8B-6D48-B83E-250627DAC66E}" type="pres">
      <dgm:prSet presAssocID="{2EBDE866-4577-4460-8963-33FCEAE87C6F}" presName="parentText" presStyleLbl="node1" presStyleIdx="2" presStyleCnt="4">
        <dgm:presLayoutVars>
          <dgm:chMax val="0"/>
          <dgm:bulletEnabled val="1"/>
        </dgm:presLayoutVars>
      </dgm:prSet>
      <dgm:spPr/>
    </dgm:pt>
    <dgm:pt modelId="{B6E03C7B-36E3-2B41-A25A-65B28E334954}" type="pres">
      <dgm:prSet presAssocID="{D6FB35BE-4F69-4291-B498-FF9897578730}" presName="spacer" presStyleCnt="0"/>
      <dgm:spPr/>
    </dgm:pt>
    <dgm:pt modelId="{14FCFBDC-9403-B444-8DCC-D1BA94BE458E}" type="pres">
      <dgm:prSet presAssocID="{1E22390E-9477-45D7-BCCA-F75A8FC6EB63}" presName="parentText" presStyleLbl="node1" presStyleIdx="3" presStyleCnt="4">
        <dgm:presLayoutVars>
          <dgm:chMax val="0"/>
          <dgm:bulletEnabled val="1"/>
        </dgm:presLayoutVars>
      </dgm:prSet>
      <dgm:spPr/>
    </dgm:pt>
  </dgm:ptLst>
  <dgm:cxnLst>
    <dgm:cxn modelId="{5E82D920-CE5F-42FD-944A-8D60A5F5D99B}" srcId="{938C829F-B156-44A1-AFA6-3E9BBFE5792B}" destId="{B6132DAD-ACA8-4C2F-9CC8-1759C716DFD3}" srcOrd="0" destOrd="0" parTransId="{D3315184-3016-45C1-94E3-2EE436118D45}" sibTransId="{371818BE-38D8-41C9-B1D1-21998782C966}"/>
    <dgm:cxn modelId="{03C57430-3B6D-1545-AED6-347CB6379EAA}" type="presOf" srcId="{938C829F-B156-44A1-AFA6-3E9BBFE5792B}" destId="{4310820B-2C4C-5642-ADDE-71B82AB31071}" srcOrd="0" destOrd="0" presId="urn:microsoft.com/office/officeart/2005/8/layout/vList2"/>
    <dgm:cxn modelId="{D3C25C45-60F0-3843-A275-09F79FF63EBD}" type="presOf" srcId="{2EBDE866-4577-4460-8963-33FCEAE87C6F}" destId="{4E33E3A2-2C8B-6D48-B83E-250627DAC66E}" srcOrd="0" destOrd="0" presId="urn:microsoft.com/office/officeart/2005/8/layout/vList2"/>
    <dgm:cxn modelId="{B7916D45-8F7C-4D06-A030-1DC0B335CDE6}" srcId="{938C829F-B156-44A1-AFA6-3E9BBFE5792B}" destId="{C3CF988F-6F65-4AE9-A4D2-D8056AF9D8BA}" srcOrd="1" destOrd="0" parTransId="{09453114-7DEF-4808-B841-34958482DCA6}" sibTransId="{5368B780-E2FC-493A-9D69-2E4C636D1350}"/>
    <dgm:cxn modelId="{D6D1BA80-B284-4D3D-B01A-741ED52E8353}" srcId="{938C829F-B156-44A1-AFA6-3E9BBFE5792B}" destId="{1E22390E-9477-45D7-BCCA-F75A8FC6EB63}" srcOrd="3" destOrd="0" parTransId="{21499AA5-BD9C-4DE3-B95A-FBD4343228D4}" sibTransId="{B307F6E8-23A9-4E0D-B55C-E77FB567FF59}"/>
    <dgm:cxn modelId="{11EFC0A5-8AB7-914C-8D68-80B134B80235}" type="presOf" srcId="{B6132DAD-ACA8-4C2F-9CC8-1759C716DFD3}" destId="{0590468D-D020-A645-8FF8-FE29E1B9DE06}" srcOrd="0" destOrd="0" presId="urn:microsoft.com/office/officeart/2005/8/layout/vList2"/>
    <dgm:cxn modelId="{73C16DAC-EFE0-454F-8801-B519DE78DB37}" type="presOf" srcId="{1E22390E-9477-45D7-BCCA-F75A8FC6EB63}" destId="{14FCFBDC-9403-B444-8DCC-D1BA94BE458E}" srcOrd="0" destOrd="0" presId="urn:microsoft.com/office/officeart/2005/8/layout/vList2"/>
    <dgm:cxn modelId="{8043DBB7-FD4A-440B-BA19-BA767C396CBC}" srcId="{938C829F-B156-44A1-AFA6-3E9BBFE5792B}" destId="{2EBDE866-4577-4460-8963-33FCEAE87C6F}" srcOrd="2" destOrd="0" parTransId="{ABEE76D5-323A-4BD2-9BA0-29EF851C14F2}" sibTransId="{D6FB35BE-4F69-4291-B498-FF9897578730}"/>
    <dgm:cxn modelId="{C66E50C4-13E7-CD4A-9BD5-B33C4B1F3018}" type="presOf" srcId="{C3CF988F-6F65-4AE9-A4D2-D8056AF9D8BA}" destId="{CEB69791-AFC5-AA4B-A3B5-BB1C2DDC8744}" srcOrd="0" destOrd="0" presId="urn:microsoft.com/office/officeart/2005/8/layout/vList2"/>
    <dgm:cxn modelId="{9690A029-7D84-4F46-8DAC-7E0F4A12315D}" type="presParOf" srcId="{4310820B-2C4C-5642-ADDE-71B82AB31071}" destId="{0590468D-D020-A645-8FF8-FE29E1B9DE06}" srcOrd="0" destOrd="0" presId="urn:microsoft.com/office/officeart/2005/8/layout/vList2"/>
    <dgm:cxn modelId="{8334E17B-74AE-F14C-8567-7770CDA99481}" type="presParOf" srcId="{4310820B-2C4C-5642-ADDE-71B82AB31071}" destId="{3034591A-67F5-7E41-961C-881EF590CEBF}" srcOrd="1" destOrd="0" presId="urn:microsoft.com/office/officeart/2005/8/layout/vList2"/>
    <dgm:cxn modelId="{2A8079A6-2D3A-204E-B165-26858E9F3517}" type="presParOf" srcId="{4310820B-2C4C-5642-ADDE-71B82AB31071}" destId="{CEB69791-AFC5-AA4B-A3B5-BB1C2DDC8744}" srcOrd="2" destOrd="0" presId="urn:microsoft.com/office/officeart/2005/8/layout/vList2"/>
    <dgm:cxn modelId="{3D5D130B-FBFA-4049-9BED-2FBF3BC32EDE}" type="presParOf" srcId="{4310820B-2C4C-5642-ADDE-71B82AB31071}" destId="{5CDD1AF9-B04F-D140-B281-F7AE5496850A}" srcOrd="3" destOrd="0" presId="urn:microsoft.com/office/officeart/2005/8/layout/vList2"/>
    <dgm:cxn modelId="{35B6C1B6-F3BA-0443-860B-E8DAF09852A5}" type="presParOf" srcId="{4310820B-2C4C-5642-ADDE-71B82AB31071}" destId="{4E33E3A2-2C8B-6D48-B83E-250627DAC66E}" srcOrd="4" destOrd="0" presId="urn:microsoft.com/office/officeart/2005/8/layout/vList2"/>
    <dgm:cxn modelId="{1E721941-1908-FB4B-8D1E-6AB6E9D87C7D}" type="presParOf" srcId="{4310820B-2C4C-5642-ADDE-71B82AB31071}" destId="{B6E03C7B-36E3-2B41-A25A-65B28E334954}" srcOrd="5" destOrd="0" presId="urn:microsoft.com/office/officeart/2005/8/layout/vList2"/>
    <dgm:cxn modelId="{B7F08D5F-64B2-7C4A-AB30-A442A5A2006F}" type="presParOf" srcId="{4310820B-2C4C-5642-ADDE-71B82AB31071}" destId="{14FCFBDC-9403-B444-8DCC-D1BA94BE458E}"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0468D-D020-A645-8FF8-FE29E1B9DE06}">
      <dsp:nvSpPr>
        <dsp:cNvPr id="0" name=""/>
        <dsp:cNvSpPr/>
      </dsp:nvSpPr>
      <dsp:spPr>
        <a:xfrm>
          <a:off x="0" y="3039"/>
          <a:ext cx="5141912" cy="1278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DAV FINAL PROJECT </a:t>
          </a:r>
          <a:endParaRPr lang="en-US" sz="3300" kern="1200" dirty="0"/>
        </a:p>
      </dsp:txBody>
      <dsp:txXfrm>
        <a:off x="62433" y="65472"/>
        <a:ext cx="5017046" cy="1154090"/>
      </dsp:txXfrm>
    </dsp:sp>
    <dsp:sp modelId="{CEB69791-AFC5-AA4B-A3B5-BB1C2DDC8744}">
      <dsp:nvSpPr>
        <dsp:cNvPr id="0" name=""/>
        <dsp:cNvSpPr/>
      </dsp:nvSpPr>
      <dsp:spPr>
        <a:xfrm>
          <a:off x="0" y="1377036"/>
          <a:ext cx="5141912" cy="1278956"/>
        </a:xfrm>
        <a:prstGeom prst="roundRect">
          <a:avLst/>
        </a:prstGeom>
        <a:solidFill>
          <a:schemeClr val="accent2">
            <a:hueOff val="635930"/>
            <a:satOff val="-14509"/>
            <a:lumOff val="53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By Anusha </a:t>
          </a:r>
          <a:r>
            <a:rPr lang="en-US" sz="3300" kern="1200"/>
            <a:t>Savaram</a:t>
          </a:r>
          <a:endParaRPr lang="en-US" sz="3300" kern="1200" dirty="0"/>
        </a:p>
      </dsp:txBody>
      <dsp:txXfrm>
        <a:off x="62433" y="1439469"/>
        <a:ext cx="5017046" cy="1154090"/>
      </dsp:txXfrm>
    </dsp:sp>
    <dsp:sp modelId="{4E33E3A2-2C8B-6D48-B83E-250627DAC66E}">
      <dsp:nvSpPr>
        <dsp:cNvPr id="0" name=""/>
        <dsp:cNvSpPr/>
      </dsp:nvSpPr>
      <dsp:spPr>
        <a:xfrm>
          <a:off x="0" y="2751032"/>
          <a:ext cx="5141912" cy="1278956"/>
        </a:xfrm>
        <a:prstGeom prst="roundRect">
          <a:avLst/>
        </a:prstGeom>
        <a:solidFill>
          <a:schemeClr val="accent2">
            <a:hueOff val="1271860"/>
            <a:satOff val="-29019"/>
            <a:lumOff val="1071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Net ID</a:t>
          </a:r>
          <a:r>
            <a:rPr lang="en-US" sz="3300" kern="1200"/>
            <a:t>: as3444</a:t>
          </a:r>
          <a:endParaRPr lang="en-US" sz="3300" kern="1200" dirty="0"/>
        </a:p>
      </dsp:txBody>
      <dsp:txXfrm>
        <a:off x="62433" y="2813465"/>
        <a:ext cx="5017046" cy="1154090"/>
      </dsp:txXfrm>
    </dsp:sp>
    <dsp:sp modelId="{14FCFBDC-9403-B444-8DCC-D1BA94BE458E}">
      <dsp:nvSpPr>
        <dsp:cNvPr id="0" name=""/>
        <dsp:cNvSpPr/>
      </dsp:nvSpPr>
      <dsp:spPr>
        <a:xfrm>
          <a:off x="0" y="4125028"/>
          <a:ext cx="5141912" cy="1278956"/>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Email: as3444@rutgers</a:t>
          </a:r>
          <a:r>
            <a:rPr lang="en-US" sz="3300" kern="1200"/>
            <a:t>.edu</a:t>
          </a:r>
          <a:endParaRPr lang="en-US" sz="3300" kern="1200" dirty="0"/>
        </a:p>
      </dsp:txBody>
      <dsp:txXfrm>
        <a:off x="62433" y="4187461"/>
        <a:ext cx="5017046" cy="11540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F14263-B407-F440-9017-28CBDED81AC4}"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C94CB-1BB9-EA4A-8423-7EEB9E07B84A}" type="slidenum">
              <a:rPr lang="en-US" smtClean="0"/>
              <a:t>‹#›</a:t>
            </a:fld>
            <a:endParaRPr lang="en-US"/>
          </a:p>
        </p:txBody>
      </p:sp>
    </p:spTree>
    <p:extLst>
      <p:ext uri="{BB962C8B-B14F-4D97-AF65-F5344CB8AC3E}">
        <p14:creationId xmlns:p14="http://schemas.microsoft.com/office/powerpoint/2010/main" val="2463075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C94CB-1BB9-EA4A-8423-7EEB9E07B84A}" type="slidenum">
              <a:rPr lang="en-US" smtClean="0"/>
              <a:t>13</a:t>
            </a:fld>
            <a:endParaRPr lang="en-US"/>
          </a:p>
        </p:txBody>
      </p:sp>
    </p:spTree>
    <p:extLst>
      <p:ext uri="{BB962C8B-B14F-4D97-AF65-F5344CB8AC3E}">
        <p14:creationId xmlns:p14="http://schemas.microsoft.com/office/powerpoint/2010/main" val="135542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C94CB-1BB9-EA4A-8423-7EEB9E07B84A}" type="slidenum">
              <a:rPr lang="en-US" smtClean="0"/>
              <a:t>24</a:t>
            </a:fld>
            <a:endParaRPr lang="en-US"/>
          </a:p>
        </p:txBody>
      </p:sp>
    </p:spTree>
    <p:extLst>
      <p:ext uri="{BB962C8B-B14F-4D97-AF65-F5344CB8AC3E}">
        <p14:creationId xmlns:p14="http://schemas.microsoft.com/office/powerpoint/2010/main" val="86419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C94CB-1BB9-EA4A-8423-7EEB9E07B84A}" type="slidenum">
              <a:rPr lang="en-US" smtClean="0"/>
              <a:t>25</a:t>
            </a:fld>
            <a:endParaRPr lang="en-US"/>
          </a:p>
        </p:txBody>
      </p:sp>
    </p:spTree>
    <p:extLst>
      <p:ext uri="{BB962C8B-B14F-4D97-AF65-F5344CB8AC3E}">
        <p14:creationId xmlns:p14="http://schemas.microsoft.com/office/powerpoint/2010/main" val="232443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3EB25A-A989-EB44-962A-7A15B538CCD8}"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B532302-4A0C-BE48-951F-A7F6BE96C082}" type="slidenum">
              <a:rPr lang="en-US" smtClean="0"/>
              <a:t>‹#›</a:t>
            </a:fld>
            <a:endParaRPr lang="en-US"/>
          </a:p>
        </p:txBody>
      </p:sp>
    </p:spTree>
    <p:extLst>
      <p:ext uri="{BB962C8B-B14F-4D97-AF65-F5344CB8AC3E}">
        <p14:creationId xmlns:p14="http://schemas.microsoft.com/office/powerpoint/2010/main" val="312598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EB25A-A989-EB44-962A-7A15B538CCD8}"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532302-4A0C-BE48-951F-A7F6BE96C082}" type="slidenum">
              <a:rPr lang="en-US" smtClean="0"/>
              <a:t>‹#›</a:t>
            </a:fld>
            <a:endParaRPr lang="en-US"/>
          </a:p>
        </p:txBody>
      </p:sp>
    </p:spTree>
    <p:extLst>
      <p:ext uri="{BB962C8B-B14F-4D97-AF65-F5344CB8AC3E}">
        <p14:creationId xmlns:p14="http://schemas.microsoft.com/office/powerpoint/2010/main" val="3283250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3EB25A-A989-EB44-962A-7A15B538CCD8}"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532302-4A0C-BE48-951F-A7F6BE96C082}" type="slidenum">
              <a:rPr lang="en-US" smtClean="0"/>
              <a:t>‹#›</a:t>
            </a:fld>
            <a:endParaRPr lang="en-US"/>
          </a:p>
        </p:txBody>
      </p:sp>
    </p:spTree>
    <p:extLst>
      <p:ext uri="{BB962C8B-B14F-4D97-AF65-F5344CB8AC3E}">
        <p14:creationId xmlns:p14="http://schemas.microsoft.com/office/powerpoint/2010/main" val="1488926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3EB25A-A989-EB44-962A-7A15B538CCD8}"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532302-4A0C-BE48-951F-A7F6BE96C082}" type="slidenum">
              <a:rPr lang="en-US" smtClean="0"/>
              <a:t>‹#›</a:t>
            </a:fld>
            <a:endParaRPr lang="en-US"/>
          </a:p>
        </p:txBody>
      </p:sp>
    </p:spTree>
    <p:extLst>
      <p:ext uri="{BB962C8B-B14F-4D97-AF65-F5344CB8AC3E}">
        <p14:creationId xmlns:p14="http://schemas.microsoft.com/office/powerpoint/2010/main" val="1674358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73EB25A-A989-EB44-962A-7A15B538CCD8}" type="datetimeFigureOut">
              <a:rPr lang="en-US" smtClean="0"/>
              <a:t>8/23/22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B532302-4A0C-BE48-951F-A7F6BE96C082}" type="slidenum">
              <a:rPr lang="en-US" smtClean="0"/>
              <a:t>‹#›</a:t>
            </a:fld>
            <a:endParaRPr lang="en-US"/>
          </a:p>
        </p:txBody>
      </p:sp>
    </p:spTree>
    <p:extLst>
      <p:ext uri="{BB962C8B-B14F-4D97-AF65-F5344CB8AC3E}">
        <p14:creationId xmlns:p14="http://schemas.microsoft.com/office/powerpoint/2010/main" val="396376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3EB25A-A989-EB44-962A-7A15B538CCD8}" type="datetimeFigureOut">
              <a:rPr lang="en-US" smtClean="0"/>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532302-4A0C-BE48-951F-A7F6BE96C082}" type="slidenum">
              <a:rPr lang="en-US" smtClean="0"/>
              <a:t>‹#›</a:t>
            </a:fld>
            <a:endParaRPr lang="en-US"/>
          </a:p>
        </p:txBody>
      </p:sp>
    </p:spTree>
    <p:extLst>
      <p:ext uri="{BB962C8B-B14F-4D97-AF65-F5344CB8AC3E}">
        <p14:creationId xmlns:p14="http://schemas.microsoft.com/office/powerpoint/2010/main" val="673377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3EB25A-A989-EB44-962A-7A15B538CCD8}" type="datetimeFigureOut">
              <a:rPr lang="en-US" smtClean="0"/>
              <a:t>8/23/22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532302-4A0C-BE48-951F-A7F6BE96C08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61515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73EB25A-A989-EB44-962A-7A15B538CCD8}" type="datetimeFigureOut">
              <a:rPr lang="en-US" smtClean="0"/>
              <a:t>8/23/22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532302-4A0C-BE48-951F-A7F6BE96C082}"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484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EB25A-A989-EB44-962A-7A15B538CCD8}" type="datetimeFigureOut">
              <a:rPr lang="en-US" smtClean="0"/>
              <a:t>8/23/22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532302-4A0C-BE48-951F-A7F6BE96C082}" type="slidenum">
              <a:rPr lang="en-US" smtClean="0"/>
              <a:t>‹#›</a:t>
            </a:fld>
            <a:endParaRPr lang="en-US"/>
          </a:p>
        </p:txBody>
      </p:sp>
    </p:spTree>
    <p:extLst>
      <p:ext uri="{BB962C8B-B14F-4D97-AF65-F5344CB8AC3E}">
        <p14:creationId xmlns:p14="http://schemas.microsoft.com/office/powerpoint/2010/main" val="205843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3EB25A-A989-EB44-962A-7A15B538CCD8}" type="datetimeFigureOut">
              <a:rPr lang="en-US" smtClean="0"/>
              <a:t>8/23/22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B532302-4A0C-BE48-951F-A7F6BE96C082}" type="slidenum">
              <a:rPr lang="en-US" smtClean="0"/>
              <a:t>‹#›</a:t>
            </a:fld>
            <a:endParaRPr lang="en-US"/>
          </a:p>
        </p:txBody>
      </p:sp>
    </p:spTree>
    <p:extLst>
      <p:ext uri="{BB962C8B-B14F-4D97-AF65-F5344CB8AC3E}">
        <p14:creationId xmlns:p14="http://schemas.microsoft.com/office/powerpoint/2010/main" val="3480880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3EB25A-A989-EB44-962A-7A15B538CCD8}" type="datetimeFigureOut">
              <a:rPr lang="en-US" smtClean="0"/>
              <a:t>8/23/22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B532302-4A0C-BE48-951F-A7F6BE96C082}" type="slidenum">
              <a:rPr lang="en-US" smtClean="0"/>
              <a:t>‹#›</a:t>
            </a:fld>
            <a:endParaRPr lang="en-US"/>
          </a:p>
        </p:txBody>
      </p:sp>
    </p:spTree>
    <p:extLst>
      <p:ext uri="{BB962C8B-B14F-4D97-AF65-F5344CB8AC3E}">
        <p14:creationId xmlns:p14="http://schemas.microsoft.com/office/powerpoint/2010/main" val="2898190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73EB25A-A989-EB44-962A-7A15B538CCD8}" type="datetimeFigureOut">
              <a:rPr lang="en-US" smtClean="0"/>
              <a:t>8/23/22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B532302-4A0C-BE48-951F-A7F6BE96C082}" type="slidenum">
              <a:rPr lang="en-US" smtClean="0"/>
              <a:t>‹#›</a:t>
            </a:fld>
            <a:endParaRPr lang="en-US"/>
          </a:p>
        </p:txBody>
      </p:sp>
    </p:spTree>
    <p:extLst>
      <p:ext uri="{BB962C8B-B14F-4D97-AF65-F5344CB8AC3E}">
        <p14:creationId xmlns:p14="http://schemas.microsoft.com/office/powerpoint/2010/main" val="23680420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6.jpeg"/><Relationship Id="rId3" Type="http://schemas.microsoft.com/office/2007/relationships/hdphoto" Target="../media/hdphoto1.wdp"/><Relationship Id="rId7" Type="http://schemas.microsoft.com/office/2007/relationships/hdphoto" Target="../media/hdphoto2.wdp"/><Relationship Id="rId12"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diagramColors" Target="../diagrams/colors1.xml"/><Relationship Id="rId5" Type="http://schemas.microsoft.com/office/2007/relationships/hdphoto" Target="../media/hdphoto3.wdp"/><Relationship Id="rId10" Type="http://schemas.openxmlformats.org/officeDocument/2006/relationships/diagramQuickStyle" Target="../diagrams/quickStyle1.xml"/><Relationship Id="rId4" Type="http://schemas.openxmlformats.org/officeDocument/2006/relationships/image" Target="../media/image5.png"/><Relationship Id="rId9"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extBox 1">
            <a:extLst>
              <a:ext uri="{FF2B5EF4-FFF2-40B4-BE49-F238E27FC236}">
                <a16:creationId xmlns:a16="http://schemas.microsoft.com/office/drawing/2014/main" id="{7F974340-39BE-4587-9008-7EE3663ABE26}"/>
              </a:ext>
            </a:extLst>
          </p:cNvPr>
          <p:cNvGraphicFramePr/>
          <p:nvPr>
            <p:extLst>
              <p:ext uri="{D42A27DB-BD31-4B8C-83A1-F6EECF244321}">
                <p14:modId xmlns:p14="http://schemas.microsoft.com/office/powerpoint/2010/main" val="3118133022"/>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descr="A picture containing text, clipart&#10;&#10;Description automatically generated">
            <a:extLst>
              <a:ext uri="{FF2B5EF4-FFF2-40B4-BE49-F238E27FC236}">
                <a16:creationId xmlns:a16="http://schemas.microsoft.com/office/drawing/2014/main" id="{4819BA98-1FFC-D94F-BECD-853A4CE5F359}"/>
              </a:ext>
            </a:extLst>
          </p:cNvPr>
          <p:cNvPicPr>
            <a:picLocks noChangeAspect="1"/>
          </p:cNvPicPr>
          <p:nvPr/>
        </p:nvPicPr>
        <p:blipFill>
          <a:blip r:embed="rId13"/>
          <a:stretch>
            <a:fillRect/>
          </a:stretch>
        </p:blipFill>
        <p:spPr>
          <a:xfrm>
            <a:off x="1800023" y="2283360"/>
            <a:ext cx="2020888" cy="2291275"/>
          </a:xfrm>
          <a:prstGeom prst="rect">
            <a:avLst/>
          </a:prstGeom>
        </p:spPr>
      </p:pic>
    </p:spTree>
    <p:extLst>
      <p:ext uri="{BB962C8B-B14F-4D97-AF65-F5344CB8AC3E}">
        <p14:creationId xmlns:p14="http://schemas.microsoft.com/office/powerpoint/2010/main" val="1412593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86B677AA-088A-FC4D-87D0-054D16B27B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010" r="6458"/>
          <a:stretch/>
        </p:blipFill>
        <p:spPr>
          <a:xfrm>
            <a:off x="0" y="0"/>
            <a:ext cx="7903029" cy="4808174"/>
          </a:xfrm>
          <a:prstGeom prst="rect">
            <a:avLst/>
          </a:prstGeom>
        </p:spPr>
      </p:pic>
      <p:sp>
        <p:nvSpPr>
          <p:cNvPr id="2" name="TextBox 1">
            <a:extLst>
              <a:ext uri="{FF2B5EF4-FFF2-40B4-BE49-F238E27FC236}">
                <a16:creationId xmlns:a16="http://schemas.microsoft.com/office/drawing/2014/main" id="{DFE2A7DD-6F72-5846-A93C-23B6F9465061}"/>
              </a:ext>
            </a:extLst>
          </p:cNvPr>
          <p:cNvSpPr txBox="1"/>
          <p:nvPr/>
        </p:nvSpPr>
        <p:spPr>
          <a:xfrm>
            <a:off x="674914" y="4808174"/>
            <a:ext cx="10189029" cy="1477328"/>
          </a:xfrm>
          <a:prstGeom prst="rect">
            <a:avLst/>
          </a:prstGeom>
          <a:noFill/>
        </p:spPr>
        <p:txBody>
          <a:bodyPr wrap="square" rtlCol="0">
            <a:spAutoFit/>
          </a:bodyPr>
          <a:lstStyle/>
          <a:p>
            <a:r>
              <a:rPr lang="en-US" b="1" dirty="0"/>
              <a:t>Customers with PhD background have higher spending pattern over others. Customers with basic educational background spend the least. Customers with higher educational background earn higher and hence tend to spend higher. They have higher spending capability. Ironically 2ncycle is defying this hypothesis with total buy below graduation, PhD, and Master’s. </a:t>
            </a:r>
            <a:endParaRPr lang="en-US" dirty="0"/>
          </a:p>
        </p:txBody>
      </p:sp>
      <p:sp>
        <p:nvSpPr>
          <p:cNvPr id="6" name="TextBox 5">
            <a:extLst>
              <a:ext uri="{FF2B5EF4-FFF2-40B4-BE49-F238E27FC236}">
                <a16:creationId xmlns:a16="http://schemas.microsoft.com/office/drawing/2014/main" id="{38CB7136-A309-3643-8ADC-818E6216EB5B}"/>
              </a:ext>
            </a:extLst>
          </p:cNvPr>
          <p:cNvSpPr txBox="1"/>
          <p:nvPr/>
        </p:nvSpPr>
        <p:spPr>
          <a:xfrm>
            <a:off x="8207829" y="283029"/>
            <a:ext cx="3657600" cy="2031325"/>
          </a:xfrm>
          <a:prstGeom prst="rect">
            <a:avLst/>
          </a:prstGeom>
          <a:noFill/>
        </p:spPr>
        <p:txBody>
          <a:bodyPr wrap="square" rtlCol="0">
            <a:spAutoFit/>
          </a:bodyPr>
          <a:lstStyle/>
          <a:p>
            <a:r>
              <a:rPr lang="en-US" b="1" dirty="0"/>
              <a:t>This could be due to the fact that 2n cycle has customers from lower age group (hence lesser material requirement) in comparison to Graduation, PhD and master’s students.</a:t>
            </a:r>
            <a:endParaRPr lang="en-US" dirty="0"/>
          </a:p>
          <a:p>
            <a:endParaRPr lang="en-US" dirty="0"/>
          </a:p>
        </p:txBody>
      </p:sp>
    </p:spTree>
    <p:extLst>
      <p:ext uri="{BB962C8B-B14F-4D97-AF65-F5344CB8AC3E}">
        <p14:creationId xmlns:p14="http://schemas.microsoft.com/office/powerpoint/2010/main" val="111507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E859E-E78B-3E46-8E97-1D3BCD7EEA17}"/>
              </a:ext>
            </a:extLst>
          </p:cNvPr>
          <p:cNvSpPr txBox="1"/>
          <p:nvPr/>
        </p:nvSpPr>
        <p:spPr>
          <a:xfrm>
            <a:off x="629391" y="5841997"/>
            <a:ext cx="10723419" cy="923330"/>
          </a:xfrm>
          <a:prstGeom prst="rect">
            <a:avLst/>
          </a:prstGeom>
          <a:noFill/>
        </p:spPr>
        <p:txBody>
          <a:bodyPr wrap="square" rtlCol="0">
            <a:spAutoFit/>
          </a:bodyPr>
          <a:lstStyle/>
          <a:p>
            <a:r>
              <a:rPr lang="en-US" b="1" dirty="0"/>
              <a:t>Customers with no children have higher variation in spend trend and customers with children have outliers but usually spend lower than the customers who have no children.</a:t>
            </a:r>
            <a:br>
              <a:rPr lang="en-US" b="1" dirty="0"/>
            </a:br>
            <a:endParaRPr lang="en-US" dirty="0"/>
          </a:p>
        </p:txBody>
      </p:sp>
      <p:pic>
        <p:nvPicPr>
          <p:cNvPr id="3" name="Picture 2" descr="Chart, box and whisker chart&#10;&#10;Description automatically generated">
            <a:extLst>
              <a:ext uri="{FF2B5EF4-FFF2-40B4-BE49-F238E27FC236}">
                <a16:creationId xmlns:a16="http://schemas.microsoft.com/office/drawing/2014/main" id="{1D68CF79-9054-644B-B8FD-14D75565C7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189" y="92673"/>
            <a:ext cx="10513621" cy="5749324"/>
          </a:xfrm>
          <a:prstGeom prst="rect">
            <a:avLst/>
          </a:prstGeom>
        </p:spPr>
      </p:pic>
    </p:spTree>
    <p:extLst>
      <p:ext uri="{BB962C8B-B14F-4D97-AF65-F5344CB8AC3E}">
        <p14:creationId xmlns:p14="http://schemas.microsoft.com/office/powerpoint/2010/main" val="170799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pie chart&#10;&#10;Description automatically generated">
            <a:extLst>
              <a:ext uri="{FF2B5EF4-FFF2-40B4-BE49-F238E27FC236}">
                <a16:creationId xmlns:a16="http://schemas.microsoft.com/office/drawing/2014/main" id="{9C372A25-A328-0D4D-B0CE-FFD517FB18DA}"/>
              </a:ext>
            </a:extLst>
          </p:cNvPr>
          <p:cNvPicPr>
            <a:picLocks noChangeAspect="1"/>
          </p:cNvPicPr>
          <p:nvPr/>
        </p:nvPicPr>
        <p:blipFill rotWithShape="1">
          <a:blip r:embed="rId2">
            <a:extLst>
              <a:ext uri="{28A0092B-C50C-407E-A947-70E740481C1C}">
                <a14:useLocalDpi xmlns:a14="http://schemas.microsoft.com/office/drawing/2010/main" val="0"/>
              </a:ext>
            </a:extLst>
          </a:blip>
          <a:srcRect l="6777" r="24725"/>
          <a:stretch/>
        </p:blipFill>
        <p:spPr>
          <a:xfrm>
            <a:off x="-1" y="0"/>
            <a:ext cx="7053943" cy="6790521"/>
          </a:xfrm>
          <a:prstGeom prst="rect">
            <a:avLst/>
          </a:prstGeom>
        </p:spPr>
      </p:pic>
      <p:sp>
        <p:nvSpPr>
          <p:cNvPr id="9" name="TextBox 8">
            <a:extLst>
              <a:ext uri="{FF2B5EF4-FFF2-40B4-BE49-F238E27FC236}">
                <a16:creationId xmlns:a16="http://schemas.microsoft.com/office/drawing/2014/main" id="{A11C5A9A-7265-3246-AECA-339092896E84}"/>
              </a:ext>
            </a:extLst>
          </p:cNvPr>
          <p:cNvSpPr txBox="1"/>
          <p:nvPr/>
        </p:nvSpPr>
        <p:spPr>
          <a:xfrm>
            <a:off x="7859486" y="2690336"/>
            <a:ext cx="4005943" cy="2215991"/>
          </a:xfrm>
          <a:prstGeom prst="rect">
            <a:avLst/>
          </a:prstGeom>
          <a:noFill/>
        </p:spPr>
        <p:txBody>
          <a:bodyPr wrap="square" rtlCol="0">
            <a:spAutoFit/>
          </a:bodyPr>
          <a:lstStyle/>
          <a:p>
            <a:r>
              <a:rPr lang="en-US" sz="2400" b="1" dirty="0"/>
              <a:t>This company is doing a great job in maintaining customer satisfaction. There are hardly any complains</a:t>
            </a:r>
            <a:endParaRPr lang="en-US" sz="2400" dirty="0"/>
          </a:p>
          <a:p>
            <a:endParaRPr lang="en-US" dirty="0"/>
          </a:p>
        </p:txBody>
      </p:sp>
    </p:spTree>
    <p:extLst>
      <p:ext uri="{BB962C8B-B14F-4D97-AF65-F5344CB8AC3E}">
        <p14:creationId xmlns:p14="http://schemas.microsoft.com/office/powerpoint/2010/main" val="389777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6C50B-AC0D-6F4A-A0C0-7087DCF8F654}"/>
              </a:ext>
            </a:extLst>
          </p:cNvPr>
          <p:cNvSpPr txBox="1"/>
          <p:nvPr/>
        </p:nvSpPr>
        <p:spPr>
          <a:xfrm>
            <a:off x="7511142" y="760020"/>
            <a:ext cx="4528458" cy="2677656"/>
          </a:xfrm>
          <a:prstGeom prst="rect">
            <a:avLst/>
          </a:prstGeom>
          <a:noFill/>
        </p:spPr>
        <p:txBody>
          <a:bodyPr wrap="square" rtlCol="0">
            <a:spAutoFit/>
          </a:bodyPr>
          <a:lstStyle/>
          <a:p>
            <a:pPr marL="457200" indent="-457200">
              <a:buFont typeface="Wingdings" pitchFamily="2" charset="2"/>
              <a:buChar char="Ø"/>
            </a:pPr>
            <a:r>
              <a:rPr lang="en-US" sz="2400" b="1" dirty="0"/>
              <a:t>Customers of this company usually prefer to make store purchases followed by web purchases. Customers don’t purchase on discount much.</a:t>
            </a:r>
            <a:endParaRPr lang="en-US" sz="2400" dirty="0"/>
          </a:p>
        </p:txBody>
      </p:sp>
      <p:pic>
        <p:nvPicPr>
          <p:cNvPr id="3" name="Picture 2" descr="Chart, pie chart&#10;&#10;Description automatically generated">
            <a:extLst>
              <a:ext uri="{FF2B5EF4-FFF2-40B4-BE49-F238E27FC236}">
                <a16:creationId xmlns:a16="http://schemas.microsoft.com/office/drawing/2014/main" id="{CB9D553A-D63D-AF4B-8B9C-BD466433A1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807" r="6044"/>
          <a:stretch/>
        </p:blipFill>
        <p:spPr>
          <a:xfrm>
            <a:off x="-1" y="0"/>
            <a:ext cx="7511143" cy="6887652"/>
          </a:xfrm>
          <a:prstGeom prst="rect">
            <a:avLst/>
          </a:prstGeom>
        </p:spPr>
      </p:pic>
    </p:spTree>
    <p:extLst>
      <p:ext uri="{BB962C8B-B14F-4D97-AF65-F5344CB8AC3E}">
        <p14:creationId xmlns:p14="http://schemas.microsoft.com/office/powerpoint/2010/main" val="1912900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0F098DE5-4CF6-EB43-9404-67BB3850B4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6028" y="198121"/>
            <a:ext cx="9339943" cy="5375365"/>
          </a:xfrm>
          <a:prstGeom prst="rect">
            <a:avLst/>
          </a:prstGeom>
        </p:spPr>
      </p:pic>
      <p:sp>
        <p:nvSpPr>
          <p:cNvPr id="2" name="TextBox 1">
            <a:extLst>
              <a:ext uri="{FF2B5EF4-FFF2-40B4-BE49-F238E27FC236}">
                <a16:creationId xmlns:a16="http://schemas.microsoft.com/office/drawing/2014/main" id="{83B7858A-8C77-E849-A6F7-AC00BC24A628}"/>
              </a:ext>
            </a:extLst>
          </p:cNvPr>
          <p:cNvSpPr txBox="1"/>
          <p:nvPr/>
        </p:nvSpPr>
        <p:spPr>
          <a:xfrm>
            <a:off x="1001484" y="5657671"/>
            <a:ext cx="10189029" cy="1200329"/>
          </a:xfrm>
          <a:prstGeom prst="rect">
            <a:avLst/>
          </a:prstGeom>
          <a:noFill/>
        </p:spPr>
        <p:txBody>
          <a:bodyPr wrap="square" rtlCol="0">
            <a:spAutoFit/>
          </a:bodyPr>
          <a:lstStyle/>
          <a:p>
            <a:r>
              <a:rPr lang="en-US" b="1" dirty="0"/>
              <a:t>The above count plot clearly shows that large number of customer use at max one discount. Discounts used by a single customer is dropping down from 2 discounts to 10 discounts. There are hardly any customer is using 15 discounts.</a:t>
            </a:r>
            <a:endParaRPr lang="en-US" dirty="0"/>
          </a:p>
          <a:p>
            <a:endParaRPr lang="en-US" dirty="0"/>
          </a:p>
        </p:txBody>
      </p:sp>
    </p:spTree>
    <p:extLst>
      <p:ext uri="{BB962C8B-B14F-4D97-AF65-F5344CB8AC3E}">
        <p14:creationId xmlns:p14="http://schemas.microsoft.com/office/powerpoint/2010/main" val="1900748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14A765-3E39-4D4F-B1D4-00259607297A}"/>
              </a:ext>
            </a:extLst>
          </p:cNvPr>
          <p:cNvPicPr>
            <a:picLocks noChangeAspect="1"/>
          </p:cNvPicPr>
          <p:nvPr/>
        </p:nvPicPr>
        <p:blipFill>
          <a:blip r:embed="rId2"/>
          <a:stretch>
            <a:fillRect/>
          </a:stretch>
        </p:blipFill>
        <p:spPr>
          <a:xfrm>
            <a:off x="1110343" y="1"/>
            <a:ext cx="9971314" cy="5527040"/>
          </a:xfrm>
          <a:prstGeom prst="rect">
            <a:avLst/>
          </a:prstGeom>
        </p:spPr>
      </p:pic>
      <p:sp>
        <p:nvSpPr>
          <p:cNvPr id="7" name="TextBox 6">
            <a:extLst>
              <a:ext uri="{FF2B5EF4-FFF2-40B4-BE49-F238E27FC236}">
                <a16:creationId xmlns:a16="http://schemas.microsoft.com/office/drawing/2014/main" id="{70D1D021-DA17-9446-AE11-2320290C841F}"/>
              </a:ext>
            </a:extLst>
          </p:cNvPr>
          <p:cNvSpPr txBox="1"/>
          <p:nvPr/>
        </p:nvSpPr>
        <p:spPr>
          <a:xfrm>
            <a:off x="1110343" y="5527041"/>
            <a:ext cx="9971314" cy="1107996"/>
          </a:xfrm>
          <a:prstGeom prst="rect">
            <a:avLst/>
          </a:prstGeom>
          <a:noFill/>
        </p:spPr>
        <p:txBody>
          <a:bodyPr wrap="square" rtlCol="0">
            <a:spAutoFit/>
          </a:bodyPr>
          <a:lstStyle/>
          <a:p>
            <a:r>
              <a:rPr lang="en-US" sz="1600" dirty="0"/>
              <a:t>We notice that customers who are in relationship buy more ‘wine’ than the customers who aren’t in a relationship which infers that ,since majority of the customers of this company are middle age and in a relationship, we can say that this company gains more revenue from wine and should keep the stock of wine up to the mark.</a:t>
            </a:r>
          </a:p>
        </p:txBody>
      </p:sp>
    </p:spTree>
    <p:extLst>
      <p:ext uri="{BB962C8B-B14F-4D97-AF65-F5344CB8AC3E}">
        <p14:creationId xmlns:p14="http://schemas.microsoft.com/office/powerpoint/2010/main" val="3150864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936346-774B-FB49-ACC0-EDC508827056}"/>
              </a:ext>
            </a:extLst>
          </p:cNvPr>
          <p:cNvSpPr txBox="1"/>
          <p:nvPr/>
        </p:nvSpPr>
        <p:spPr>
          <a:xfrm>
            <a:off x="864919" y="5454316"/>
            <a:ext cx="10462161" cy="1107996"/>
          </a:xfrm>
          <a:prstGeom prst="rect">
            <a:avLst/>
          </a:prstGeom>
          <a:noFill/>
        </p:spPr>
        <p:txBody>
          <a:bodyPr wrap="square" rtlCol="0">
            <a:spAutoFit/>
          </a:bodyPr>
          <a:lstStyle/>
          <a:p>
            <a:r>
              <a:rPr lang="en-US" sz="2200" dirty="0"/>
              <a:t>We analyze from this graph that customers who don’t have children are earning more than customers who have children, irrespective of their education background.</a:t>
            </a:r>
          </a:p>
        </p:txBody>
      </p:sp>
      <p:pic>
        <p:nvPicPr>
          <p:cNvPr id="4" name="Picture 3">
            <a:extLst>
              <a:ext uri="{FF2B5EF4-FFF2-40B4-BE49-F238E27FC236}">
                <a16:creationId xmlns:a16="http://schemas.microsoft.com/office/drawing/2014/main" id="{8A5D359F-2AC0-594B-A292-14DF4B30EF56}"/>
              </a:ext>
            </a:extLst>
          </p:cNvPr>
          <p:cNvPicPr>
            <a:picLocks noChangeAspect="1"/>
          </p:cNvPicPr>
          <p:nvPr/>
        </p:nvPicPr>
        <p:blipFill>
          <a:blip r:embed="rId2"/>
          <a:stretch>
            <a:fillRect/>
          </a:stretch>
        </p:blipFill>
        <p:spPr>
          <a:xfrm>
            <a:off x="1323474" y="0"/>
            <a:ext cx="9649326" cy="5454316"/>
          </a:xfrm>
          <a:prstGeom prst="rect">
            <a:avLst/>
          </a:prstGeom>
        </p:spPr>
      </p:pic>
    </p:spTree>
    <p:extLst>
      <p:ext uri="{BB962C8B-B14F-4D97-AF65-F5344CB8AC3E}">
        <p14:creationId xmlns:p14="http://schemas.microsoft.com/office/powerpoint/2010/main" val="156701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36C123C-1A3C-E04E-BBAB-73E6422CAB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684" y="655780"/>
            <a:ext cx="9596630" cy="6033778"/>
          </a:xfrm>
          <a:prstGeom prst="rect">
            <a:avLst/>
          </a:prstGeom>
        </p:spPr>
      </p:pic>
      <p:sp>
        <p:nvSpPr>
          <p:cNvPr id="3" name="TextBox 2">
            <a:extLst>
              <a:ext uri="{FF2B5EF4-FFF2-40B4-BE49-F238E27FC236}">
                <a16:creationId xmlns:a16="http://schemas.microsoft.com/office/drawing/2014/main" id="{CF5F4B09-8636-5344-A4F6-B036B12AD193}"/>
              </a:ext>
            </a:extLst>
          </p:cNvPr>
          <p:cNvSpPr txBox="1"/>
          <p:nvPr/>
        </p:nvSpPr>
        <p:spPr>
          <a:xfrm>
            <a:off x="2630905" y="168442"/>
            <a:ext cx="6930189" cy="461665"/>
          </a:xfrm>
          <a:prstGeom prst="rect">
            <a:avLst/>
          </a:prstGeom>
          <a:noFill/>
        </p:spPr>
        <p:txBody>
          <a:bodyPr wrap="square" rtlCol="0">
            <a:spAutoFit/>
          </a:bodyPr>
          <a:lstStyle/>
          <a:p>
            <a:r>
              <a:rPr lang="en-US" sz="2400" b="1" dirty="0"/>
              <a:t>Network graph: Youth: Product preferences</a:t>
            </a:r>
            <a:endParaRPr lang="en-US" b="1" dirty="0"/>
          </a:p>
        </p:txBody>
      </p:sp>
    </p:spTree>
    <p:extLst>
      <p:ext uri="{BB962C8B-B14F-4D97-AF65-F5344CB8AC3E}">
        <p14:creationId xmlns:p14="http://schemas.microsoft.com/office/powerpoint/2010/main" val="125746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148761C7-FEFE-8841-84F2-59B3383C62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853" r="10794"/>
          <a:stretch/>
        </p:blipFill>
        <p:spPr>
          <a:xfrm>
            <a:off x="1900988" y="846676"/>
            <a:ext cx="9192127" cy="5724300"/>
          </a:xfrm>
          <a:prstGeom prst="rect">
            <a:avLst/>
          </a:prstGeom>
        </p:spPr>
      </p:pic>
      <p:sp>
        <p:nvSpPr>
          <p:cNvPr id="3" name="TextBox 2">
            <a:extLst>
              <a:ext uri="{FF2B5EF4-FFF2-40B4-BE49-F238E27FC236}">
                <a16:creationId xmlns:a16="http://schemas.microsoft.com/office/drawing/2014/main" id="{9285A690-5FCD-F048-A76B-9AAC3583362E}"/>
              </a:ext>
            </a:extLst>
          </p:cNvPr>
          <p:cNvSpPr txBox="1"/>
          <p:nvPr/>
        </p:nvSpPr>
        <p:spPr>
          <a:xfrm>
            <a:off x="2887579" y="287024"/>
            <a:ext cx="8013032" cy="461665"/>
          </a:xfrm>
          <a:prstGeom prst="rect">
            <a:avLst/>
          </a:prstGeom>
          <a:noFill/>
        </p:spPr>
        <p:txBody>
          <a:bodyPr wrap="square" rtlCol="0">
            <a:spAutoFit/>
          </a:bodyPr>
          <a:lstStyle/>
          <a:p>
            <a:r>
              <a:rPr lang="en-US" sz="2400" b="1" dirty="0"/>
              <a:t>Network graph: Middle Age: Product preferences</a:t>
            </a:r>
            <a:endParaRPr lang="en-US" b="1" dirty="0"/>
          </a:p>
        </p:txBody>
      </p:sp>
    </p:spTree>
    <p:extLst>
      <p:ext uri="{BB962C8B-B14F-4D97-AF65-F5344CB8AC3E}">
        <p14:creationId xmlns:p14="http://schemas.microsoft.com/office/powerpoint/2010/main" val="360520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A31AA66E-F33F-B64C-A43D-00B4D6E66E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514" r="12349"/>
          <a:stretch/>
        </p:blipFill>
        <p:spPr>
          <a:xfrm>
            <a:off x="1584158" y="828685"/>
            <a:ext cx="9023684" cy="5740557"/>
          </a:xfrm>
          <a:prstGeom prst="rect">
            <a:avLst/>
          </a:prstGeom>
        </p:spPr>
      </p:pic>
      <p:sp>
        <p:nvSpPr>
          <p:cNvPr id="3" name="TextBox 2">
            <a:extLst>
              <a:ext uri="{FF2B5EF4-FFF2-40B4-BE49-F238E27FC236}">
                <a16:creationId xmlns:a16="http://schemas.microsoft.com/office/drawing/2014/main" id="{0A37D4D5-6578-864F-9097-B7C02870697F}"/>
              </a:ext>
            </a:extLst>
          </p:cNvPr>
          <p:cNvSpPr txBox="1"/>
          <p:nvPr/>
        </p:nvSpPr>
        <p:spPr>
          <a:xfrm>
            <a:off x="1925053" y="288758"/>
            <a:ext cx="9023684" cy="461665"/>
          </a:xfrm>
          <a:prstGeom prst="rect">
            <a:avLst/>
          </a:prstGeom>
          <a:noFill/>
        </p:spPr>
        <p:txBody>
          <a:bodyPr wrap="square" rtlCol="0">
            <a:spAutoFit/>
          </a:bodyPr>
          <a:lstStyle/>
          <a:p>
            <a:r>
              <a:rPr lang="en-US" sz="2400" b="1" dirty="0"/>
              <a:t>Network graph: Upper-Middle Age: product preferences</a:t>
            </a:r>
            <a:endParaRPr lang="en-US" b="1" dirty="0"/>
          </a:p>
        </p:txBody>
      </p:sp>
    </p:spTree>
    <p:extLst>
      <p:ext uri="{BB962C8B-B14F-4D97-AF65-F5344CB8AC3E}">
        <p14:creationId xmlns:p14="http://schemas.microsoft.com/office/powerpoint/2010/main" val="281986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B037-BE50-6148-80CF-A17BDECCD0B6}"/>
              </a:ext>
            </a:extLst>
          </p:cNvPr>
          <p:cNvSpPr>
            <a:spLocks noGrp="1"/>
          </p:cNvSpPr>
          <p:nvPr>
            <p:ph type="title"/>
          </p:nvPr>
        </p:nvSpPr>
        <p:spPr>
          <a:xfrm>
            <a:off x="1817333" y="341086"/>
            <a:ext cx="8557333" cy="796834"/>
          </a:xfrm>
        </p:spPr>
        <p:txBody>
          <a:bodyPr>
            <a:noAutofit/>
          </a:bodyPr>
          <a:lstStyle/>
          <a:p>
            <a:pPr algn="ctr"/>
            <a:r>
              <a:rPr lang="en-US" sz="4000" u="sng" dirty="0"/>
              <a:t>Consumer Segmentation:</a:t>
            </a:r>
            <a:br>
              <a:rPr lang="en-US" sz="4000" u="sng" dirty="0"/>
            </a:br>
            <a:r>
              <a:rPr lang="en-US" sz="4000" u="sng" dirty="0"/>
              <a:t>Know your customer</a:t>
            </a:r>
            <a:endParaRPr lang="en-US" sz="4000" dirty="0"/>
          </a:p>
        </p:txBody>
      </p:sp>
      <p:sp>
        <p:nvSpPr>
          <p:cNvPr id="3" name="Content Placeholder 2">
            <a:extLst>
              <a:ext uri="{FF2B5EF4-FFF2-40B4-BE49-F238E27FC236}">
                <a16:creationId xmlns:a16="http://schemas.microsoft.com/office/drawing/2014/main" id="{9A35955C-8E53-1441-A040-1C04353078E5}"/>
              </a:ext>
            </a:extLst>
          </p:cNvPr>
          <p:cNvSpPr>
            <a:spLocks noGrp="1"/>
          </p:cNvSpPr>
          <p:nvPr>
            <p:ph idx="1"/>
          </p:nvPr>
        </p:nvSpPr>
        <p:spPr>
          <a:xfrm>
            <a:off x="1036320" y="1407887"/>
            <a:ext cx="10424159" cy="5450113"/>
          </a:xfrm>
        </p:spPr>
        <p:txBody>
          <a:bodyPr>
            <a:normAutofit fontScale="92500" lnSpcReduction="20000"/>
          </a:bodyPr>
          <a:lstStyle/>
          <a:p>
            <a:pPr>
              <a:lnSpc>
                <a:spcPct val="110000"/>
              </a:lnSpc>
            </a:pPr>
            <a:r>
              <a:rPr lang="en-US" sz="2400" dirty="0"/>
              <a:t>‘Customer Segmentation- Know your customer’ is a customer personality Analysis- an attempt to understand the customers, their consumption, spending behavior. We divide the customers into clusters using k-means clustering and study cluster wise behaviors in terms of the commodity the customer is interested in, age, educational background, marital status, number of children at home (if they are teen or kid), are they virtual or in person buyers or are they loyal consumers of fruits, fish, sweet, gold, do they buy on a discount. </a:t>
            </a:r>
          </a:p>
          <a:p>
            <a:pPr>
              <a:lnSpc>
                <a:spcPct val="110000"/>
              </a:lnSpc>
            </a:pPr>
            <a:r>
              <a:rPr lang="en-US" sz="2400" dirty="0"/>
              <a:t>This analysis helps businesses in understanding their customers to customize their products, campaign to select targeted customers with certain number of campaigns. This will cut the Advertisement expenditure significantly and channelize the budget as deemed necessary to increase sales.</a:t>
            </a:r>
          </a:p>
          <a:p>
            <a:pPr>
              <a:lnSpc>
                <a:spcPct val="110000"/>
              </a:lnSpc>
            </a:pPr>
            <a:r>
              <a:rPr lang="en-US" sz="2400" dirty="0"/>
              <a:t>This is a B2C Business Model. A good understanding of customers is extremely important hence this KYC-Know Your Customer.</a:t>
            </a:r>
          </a:p>
          <a:p>
            <a:pPr>
              <a:lnSpc>
                <a:spcPct val="110000"/>
              </a:lnSpc>
            </a:pPr>
            <a:r>
              <a:rPr lang="en-US" sz="2400" dirty="0"/>
              <a:t>Customer Analytics is the most important part of analytics. KYC makes a lot of difference for many countries.</a:t>
            </a:r>
          </a:p>
          <a:p>
            <a:pPr>
              <a:lnSpc>
                <a:spcPct val="110000"/>
              </a:lnSpc>
            </a:pPr>
            <a:endParaRPr lang="en-US" sz="2400" dirty="0"/>
          </a:p>
          <a:p>
            <a:pPr>
              <a:lnSpc>
                <a:spcPct val="110000"/>
              </a:lnSpc>
            </a:pPr>
            <a:endParaRPr lang="en-US" sz="2400" dirty="0"/>
          </a:p>
          <a:p>
            <a:pPr>
              <a:lnSpc>
                <a:spcPct val="110000"/>
              </a:lnSpc>
            </a:pPr>
            <a:endParaRPr lang="en-US" sz="2400" dirty="0"/>
          </a:p>
          <a:p>
            <a:pPr>
              <a:lnSpc>
                <a:spcPct val="110000"/>
              </a:lnSpc>
            </a:pPr>
            <a:endParaRPr lang="en-US" sz="2400" dirty="0"/>
          </a:p>
          <a:p>
            <a:pPr marL="0" indent="0">
              <a:buNone/>
            </a:pPr>
            <a:endParaRPr lang="en-US" dirty="0"/>
          </a:p>
        </p:txBody>
      </p:sp>
    </p:spTree>
    <p:extLst>
      <p:ext uri="{BB962C8B-B14F-4D97-AF65-F5344CB8AC3E}">
        <p14:creationId xmlns:p14="http://schemas.microsoft.com/office/powerpoint/2010/main" val="1840097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A00D446-DCA3-144D-ABDE-F5E7F8CE0F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50" r="13567"/>
          <a:stretch/>
        </p:blipFill>
        <p:spPr>
          <a:xfrm>
            <a:off x="2743200" y="970712"/>
            <a:ext cx="7676147" cy="5887288"/>
          </a:xfrm>
          <a:prstGeom prst="rect">
            <a:avLst/>
          </a:prstGeom>
        </p:spPr>
      </p:pic>
      <p:sp>
        <p:nvSpPr>
          <p:cNvPr id="3" name="TextBox 2">
            <a:extLst>
              <a:ext uri="{FF2B5EF4-FFF2-40B4-BE49-F238E27FC236}">
                <a16:creationId xmlns:a16="http://schemas.microsoft.com/office/drawing/2014/main" id="{44687487-52C7-4D4D-8655-4481500CBBE9}"/>
              </a:ext>
            </a:extLst>
          </p:cNvPr>
          <p:cNvSpPr txBox="1"/>
          <p:nvPr/>
        </p:nvSpPr>
        <p:spPr>
          <a:xfrm>
            <a:off x="2526632" y="168442"/>
            <a:ext cx="8109284" cy="461665"/>
          </a:xfrm>
          <a:prstGeom prst="rect">
            <a:avLst/>
          </a:prstGeom>
          <a:noFill/>
        </p:spPr>
        <p:txBody>
          <a:bodyPr wrap="square" rtlCol="0">
            <a:spAutoFit/>
          </a:bodyPr>
          <a:lstStyle/>
          <a:p>
            <a:r>
              <a:rPr lang="en-US" sz="2400" b="1" dirty="0"/>
              <a:t>Network graph: Senior Adult: product preference</a:t>
            </a:r>
            <a:endParaRPr lang="en-US" b="1" dirty="0"/>
          </a:p>
        </p:txBody>
      </p:sp>
    </p:spTree>
    <p:extLst>
      <p:ext uri="{BB962C8B-B14F-4D97-AF65-F5344CB8AC3E}">
        <p14:creationId xmlns:p14="http://schemas.microsoft.com/office/powerpoint/2010/main" val="213636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228A24CA-EEF2-0F4E-B7E2-64317D214E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897" r="7099"/>
          <a:stretch/>
        </p:blipFill>
        <p:spPr>
          <a:xfrm>
            <a:off x="2285998" y="750423"/>
            <a:ext cx="7620001" cy="5847346"/>
          </a:xfrm>
          <a:prstGeom prst="rect">
            <a:avLst/>
          </a:prstGeom>
        </p:spPr>
      </p:pic>
      <p:sp>
        <p:nvSpPr>
          <p:cNvPr id="3" name="TextBox 2">
            <a:extLst>
              <a:ext uri="{FF2B5EF4-FFF2-40B4-BE49-F238E27FC236}">
                <a16:creationId xmlns:a16="http://schemas.microsoft.com/office/drawing/2014/main" id="{09BDD8E1-C5C5-5B4F-9894-2B784DCF4DFE}"/>
              </a:ext>
            </a:extLst>
          </p:cNvPr>
          <p:cNvSpPr txBox="1"/>
          <p:nvPr/>
        </p:nvSpPr>
        <p:spPr>
          <a:xfrm>
            <a:off x="2462462" y="288758"/>
            <a:ext cx="7267074" cy="461665"/>
          </a:xfrm>
          <a:prstGeom prst="rect">
            <a:avLst/>
          </a:prstGeom>
          <a:noFill/>
        </p:spPr>
        <p:txBody>
          <a:bodyPr wrap="square" rtlCol="0">
            <a:spAutoFit/>
          </a:bodyPr>
          <a:lstStyle/>
          <a:p>
            <a:r>
              <a:rPr lang="en-US" sz="2400" b="1" dirty="0"/>
              <a:t>Network graph: Youth: Forum preferences</a:t>
            </a:r>
            <a:endParaRPr lang="en-US" b="1" dirty="0"/>
          </a:p>
        </p:txBody>
      </p:sp>
    </p:spTree>
    <p:extLst>
      <p:ext uri="{BB962C8B-B14F-4D97-AF65-F5344CB8AC3E}">
        <p14:creationId xmlns:p14="http://schemas.microsoft.com/office/powerpoint/2010/main" val="3449689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80E424AF-9CAE-0D4D-818A-7D34B8FFFC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348" r="8299"/>
          <a:stretch/>
        </p:blipFill>
        <p:spPr>
          <a:xfrm>
            <a:off x="1780674" y="723416"/>
            <a:ext cx="8783052" cy="5966142"/>
          </a:xfrm>
          <a:prstGeom prst="rect">
            <a:avLst/>
          </a:prstGeom>
        </p:spPr>
      </p:pic>
      <p:sp>
        <p:nvSpPr>
          <p:cNvPr id="4" name="TextBox 3">
            <a:extLst>
              <a:ext uri="{FF2B5EF4-FFF2-40B4-BE49-F238E27FC236}">
                <a16:creationId xmlns:a16="http://schemas.microsoft.com/office/drawing/2014/main" id="{13834971-3028-0647-A62C-AA09D056B6FE}"/>
              </a:ext>
            </a:extLst>
          </p:cNvPr>
          <p:cNvSpPr txBox="1"/>
          <p:nvPr/>
        </p:nvSpPr>
        <p:spPr>
          <a:xfrm>
            <a:off x="2588732" y="168442"/>
            <a:ext cx="7335377" cy="461665"/>
          </a:xfrm>
          <a:prstGeom prst="rect">
            <a:avLst/>
          </a:prstGeom>
          <a:noFill/>
        </p:spPr>
        <p:txBody>
          <a:bodyPr wrap="square" rtlCol="0">
            <a:spAutoFit/>
          </a:bodyPr>
          <a:lstStyle/>
          <a:p>
            <a:r>
              <a:rPr lang="en-US" sz="2400" b="1" dirty="0"/>
              <a:t>Network graph: Middle Age : forum </a:t>
            </a:r>
            <a:r>
              <a:rPr lang="en-US" sz="2400" b="1" dirty="0" err="1"/>
              <a:t>Prefrences</a:t>
            </a:r>
            <a:endParaRPr lang="en-US" b="1" dirty="0"/>
          </a:p>
        </p:txBody>
      </p:sp>
    </p:spTree>
    <p:extLst>
      <p:ext uri="{BB962C8B-B14F-4D97-AF65-F5344CB8AC3E}">
        <p14:creationId xmlns:p14="http://schemas.microsoft.com/office/powerpoint/2010/main" val="2621848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with medium confidence">
            <a:extLst>
              <a:ext uri="{FF2B5EF4-FFF2-40B4-BE49-F238E27FC236}">
                <a16:creationId xmlns:a16="http://schemas.microsoft.com/office/drawing/2014/main" id="{0854AA49-4F72-2D4A-9DED-E5F8010F82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919" r="13968"/>
          <a:stretch/>
        </p:blipFill>
        <p:spPr>
          <a:xfrm>
            <a:off x="1716504" y="1212336"/>
            <a:ext cx="8758989" cy="5405033"/>
          </a:xfrm>
          <a:prstGeom prst="rect">
            <a:avLst/>
          </a:prstGeom>
        </p:spPr>
      </p:pic>
      <p:sp>
        <p:nvSpPr>
          <p:cNvPr id="4" name="TextBox 3">
            <a:extLst>
              <a:ext uri="{FF2B5EF4-FFF2-40B4-BE49-F238E27FC236}">
                <a16:creationId xmlns:a16="http://schemas.microsoft.com/office/drawing/2014/main" id="{F9D93F2D-2000-DA44-A3C0-6826C04EE061}"/>
              </a:ext>
            </a:extLst>
          </p:cNvPr>
          <p:cNvSpPr txBox="1"/>
          <p:nvPr/>
        </p:nvSpPr>
        <p:spPr>
          <a:xfrm>
            <a:off x="2580699" y="240631"/>
            <a:ext cx="7030601" cy="461665"/>
          </a:xfrm>
          <a:prstGeom prst="rect">
            <a:avLst/>
          </a:prstGeom>
          <a:noFill/>
        </p:spPr>
        <p:txBody>
          <a:bodyPr wrap="square" rtlCol="0">
            <a:spAutoFit/>
          </a:bodyPr>
          <a:lstStyle/>
          <a:p>
            <a:r>
              <a:rPr lang="en-US" sz="2400" b="1" dirty="0"/>
              <a:t>Upper-Middle Age Group: forum Preference</a:t>
            </a:r>
            <a:endParaRPr lang="en-US" b="1" dirty="0"/>
          </a:p>
        </p:txBody>
      </p:sp>
    </p:spTree>
    <p:extLst>
      <p:ext uri="{BB962C8B-B14F-4D97-AF65-F5344CB8AC3E}">
        <p14:creationId xmlns:p14="http://schemas.microsoft.com/office/powerpoint/2010/main" val="1450009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F91F0111-2AC9-B842-B490-042947F1F8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94" r="11133"/>
          <a:stretch/>
        </p:blipFill>
        <p:spPr>
          <a:xfrm>
            <a:off x="588680" y="1015061"/>
            <a:ext cx="8828452" cy="5684957"/>
          </a:xfrm>
          <a:prstGeom prst="rect">
            <a:avLst/>
          </a:prstGeom>
        </p:spPr>
      </p:pic>
      <p:sp>
        <p:nvSpPr>
          <p:cNvPr id="3" name="TextBox 2">
            <a:extLst>
              <a:ext uri="{FF2B5EF4-FFF2-40B4-BE49-F238E27FC236}">
                <a16:creationId xmlns:a16="http://schemas.microsoft.com/office/drawing/2014/main" id="{2968AE62-0150-9D47-A88D-7EECAEE440DA}"/>
              </a:ext>
            </a:extLst>
          </p:cNvPr>
          <p:cNvSpPr txBox="1"/>
          <p:nvPr/>
        </p:nvSpPr>
        <p:spPr>
          <a:xfrm>
            <a:off x="2005262" y="288758"/>
            <a:ext cx="8181474" cy="461665"/>
          </a:xfrm>
          <a:prstGeom prst="rect">
            <a:avLst/>
          </a:prstGeom>
          <a:noFill/>
        </p:spPr>
        <p:txBody>
          <a:bodyPr wrap="square" rtlCol="0">
            <a:spAutoFit/>
          </a:bodyPr>
          <a:lstStyle/>
          <a:p>
            <a:r>
              <a:rPr lang="en-US" sz="2400" b="1" dirty="0"/>
              <a:t>Network graph: Senior Adult: forum Preferences</a:t>
            </a:r>
            <a:endParaRPr lang="en-US" b="1" dirty="0"/>
          </a:p>
        </p:txBody>
      </p:sp>
    </p:spTree>
    <p:extLst>
      <p:ext uri="{BB962C8B-B14F-4D97-AF65-F5344CB8AC3E}">
        <p14:creationId xmlns:p14="http://schemas.microsoft.com/office/powerpoint/2010/main" val="1896564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46EA7F54-75DF-3B4C-B69E-CC3EF6A685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771" y="189095"/>
            <a:ext cx="9100457" cy="5761355"/>
          </a:xfrm>
          <a:prstGeom prst="rect">
            <a:avLst/>
          </a:prstGeom>
        </p:spPr>
      </p:pic>
    </p:spTree>
    <p:extLst>
      <p:ext uri="{BB962C8B-B14F-4D97-AF65-F5344CB8AC3E}">
        <p14:creationId xmlns:p14="http://schemas.microsoft.com/office/powerpoint/2010/main" val="1596023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chart&#10;&#10;Description automatically generated">
            <a:extLst>
              <a:ext uri="{FF2B5EF4-FFF2-40B4-BE49-F238E27FC236}">
                <a16:creationId xmlns:a16="http://schemas.microsoft.com/office/drawing/2014/main" id="{40394E1F-0873-ED4A-939C-F93E7E0C99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14611" cy="6858000"/>
          </a:xfrm>
          <a:prstGeom prst="rect">
            <a:avLst/>
          </a:prstGeom>
        </p:spPr>
      </p:pic>
      <p:sp>
        <p:nvSpPr>
          <p:cNvPr id="2" name="TextBox 1">
            <a:extLst>
              <a:ext uri="{FF2B5EF4-FFF2-40B4-BE49-F238E27FC236}">
                <a16:creationId xmlns:a16="http://schemas.microsoft.com/office/drawing/2014/main" id="{612CC8FB-183D-9C47-9CF6-CBB1694D1626}"/>
              </a:ext>
            </a:extLst>
          </p:cNvPr>
          <p:cNvSpPr txBox="1"/>
          <p:nvPr/>
        </p:nvSpPr>
        <p:spPr>
          <a:xfrm>
            <a:off x="8919410" y="505327"/>
            <a:ext cx="3272590" cy="3108543"/>
          </a:xfrm>
          <a:prstGeom prst="rect">
            <a:avLst/>
          </a:prstGeom>
          <a:noFill/>
        </p:spPr>
        <p:txBody>
          <a:bodyPr wrap="square" rtlCol="0">
            <a:spAutoFit/>
          </a:bodyPr>
          <a:lstStyle/>
          <a:p>
            <a:r>
              <a:rPr lang="en-US" sz="2800" b="1" dirty="0"/>
              <a:t>There is no multicollinearity (Correlation value&gt;0.7). So, we cannot drop any column henceforth.</a:t>
            </a:r>
            <a:endParaRPr lang="en-US" sz="2800" dirty="0"/>
          </a:p>
        </p:txBody>
      </p:sp>
    </p:spTree>
    <p:extLst>
      <p:ext uri="{BB962C8B-B14F-4D97-AF65-F5344CB8AC3E}">
        <p14:creationId xmlns:p14="http://schemas.microsoft.com/office/powerpoint/2010/main" val="1428983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402861F5-FC99-5A4D-B22D-BBE0D9D6B3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51" r="5141"/>
          <a:stretch/>
        </p:blipFill>
        <p:spPr>
          <a:xfrm>
            <a:off x="1" y="697832"/>
            <a:ext cx="8518358" cy="6160168"/>
          </a:xfrm>
          <a:prstGeom prst="rect">
            <a:avLst/>
          </a:prstGeom>
        </p:spPr>
      </p:pic>
      <p:sp>
        <p:nvSpPr>
          <p:cNvPr id="2" name="TextBox 1">
            <a:extLst>
              <a:ext uri="{FF2B5EF4-FFF2-40B4-BE49-F238E27FC236}">
                <a16:creationId xmlns:a16="http://schemas.microsoft.com/office/drawing/2014/main" id="{F4DEFA84-E097-8641-AB86-E08F41E0C2E5}"/>
              </a:ext>
            </a:extLst>
          </p:cNvPr>
          <p:cNvSpPr txBox="1"/>
          <p:nvPr/>
        </p:nvSpPr>
        <p:spPr>
          <a:xfrm>
            <a:off x="8999621" y="1058779"/>
            <a:ext cx="2743200" cy="5293757"/>
          </a:xfrm>
          <a:prstGeom prst="rect">
            <a:avLst/>
          </a:prstGeom>
          <a:noFill/>
        </p:spPr>
        <p:txBody>
          <a:bodyPr wrap="square" rtlCol="0">
            <a:spAutoFit/>
          </a:bodyPr>
          <a:lstStyle/>
          <a:p>
            <a:pPr marL="285750" indent="-285750">
              <a:buFont typeface="Wingdings" pitchFamily="2" charset="2"/>
              <a:buChar char="Ø"/>
            </a:pPr>
            <a:r>
              <a:rPr lang="en-US" sz="3200" dirty="0"/>
              <a:t>We used inertia to choose our k value.</a:t>
            </a:r>
          </a:p>
          <a:p>
            <a:pPr marL="285750" indent="-285750">
              <a:buFont typeface="Wingdings" pitchFamily="2" charset="2"/>
              <a:buChar char="Ø"/>
            </a:pPr>
            <a:r>
              <a:rPr lang="en-US" sz="3200" dirty="0"/>
              <a:t>Ideal k value is the one with lower k value and inertia</a:t>
            </a:r>
          </a:p>
          <a:p>
            <a:endParaRPr lang="en-US" dirty="0"/>
          </a:p>
        </p:txBody>
      </p:sp>
      <p:sp>
        <p:nvSpPr>
          <p:cNvPr id="5" name="TextBox 4">
            <a:extLst>
              <a:ext uri="{FF2B5EF4-FFF2-40B4-BE49-F238E27FC236}">
                <a16:creationId xmlns:a16="http://schemas.microsoft.com/office/drawing/2014/main" id="{D8F709D7-D322-2849-B0FC-63948198D172}"/>
              </a:ext>
            </a:extLst>
          </p:cNvPr>
          <p:cNvSpPr txBox="1"/>
          <p:nvPr/>
        </p:nvSpPr>
        <p:spPr>
          <a:xfrm>
            <a:off x="1636295" y="24064"/>
            <a:ext cx="6208295" cy="461665"/>
          </a:xfrm>
          <a:prstGeom prst="rect">
            <a:avLst/>
          </a:prstGeom>
          <a:noFill/>
        </p:spPr>
        <p:txBody>
          <a:bodyPr wrap="square" rtlCol="0">
            <a:spAutoFit/>
          </a:bodyPr>
          <a:lstStyle/>
          <a:p>
            <a:r>
              <a:rPr lang="en-US" sz="2400" b="1" dirty="0"/>
              <a:t>Choosing k value in K-Means</a:t>
            </a:r>
            <a:endParaRPr lang="en-US" b="1" dirty="0"/>
          </a:p>
        </p:txBody>
      </p:sp>
    </p:spTree>
    <p:extLst>
      <p:ext uri="{BB962C8B-B14F-4D97-AF65-F5344CB8AC3E}">
        <p14:creationId xmlns:p14="http://schemas.microsoft.com/office/powerpoint/2010/main" val="212521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A3C95F-F302-FD43-BB28-3F966A8FE5C5}"/>
              </a:ext>
            </a:extLst>
          </p:cNvPr>
          <p:cNvSpPr txBox="1"/>
          <p:nvPr/>
        </p:nvSpPr>
        <p:spPr>
          <a:xfrm>
            <a:off x="1981198" y="264695"/>
            <a:ext cx="8229600" cy="461665"/>
          </a:xfrm>
          <a:prstGeom prst="rect">
            <a:avLst/>
          </a:prstGeom>
          <a:noFill/>
        </p:spPr>
        <p:txBody>
          <a:bodyPr wrap="square" rtlCol="0">
            <a:spAutoFit/>
          </a:bodyPr>
          <a:lstStyle/>
          <a:p>
            <a:r>
              <a:rPr lang="en-US" sz="2400" b="1" dirty="0"/>
              <a:t>Count Plot: Number of Customers in each cluster</a:t>
            </a:r>
            <a:endParaRPr lang="en-US" b="1" dirty="0"/>
          </a:p>
        </p:txBody>
      </p:sp>
      <p:pic>
        <p:nvPicPr>
          <p:cNvPr id="3" name="Picture 2" descr="Chart, bar chart&#10;&#10;Description automatically generated">
            <a:extLst>
              <a:ext uri="{FF2B5EF4-FFF2-40B4-BE49-F238E27FC236}">
                <a16:creationId xmlns:a16="http://schemas.microsoft.com/office/drawing/2014/main" id="{71E173AD-8115-634F-A59E-ACE35D276270}"/>
              </a:ext>
            </a:extLst>
          </p:cNvPr>
          <p:cNvPicPr>
            <a:picLocks noChangeAspect="1"/>
          </p:cNvPicPr>
          <p:nvPr/>
        </p:nvPicPr>
        <p:blipFill rotWithShape="1">
          <a:blip r:embed="rId2">
            <a:extLst>
              <a:ext uri="{28A0092B-C50C-407E-A947-70E740481C1C}">
                <a14:useLocalDpi xmlns:a14="http://schemas.microsoft.com/office/drawing/2010/main" val="0"/>
              </a:ext>
            </a:extLst>
          </a:blip>
          <a:srcRect l="6321" r="9728"/>
          <a:stretch/>
        </p:blipFill>
        <p:spPr>
          <a:xfrm>
            <a:off x="1283367" y="726360"/>
            <a:ext cx="9625263" cy="6038840"/>
          </a:xfrm>
          <a:prstGeom prst="rect">
            <a:avLst/>
          </a:prstGeom>
        </p:spPr>
      </p:pic>
    </p:spTree>
    <p:extLst>
      <p:ext uri="{BB962C8B-B14F-4D97-AF65-F5344CB8AC3E}">
        <p14:creationId xmlns:p14="http://schemas.microsoft.com/office/powerpoint/2010/main" val="79822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26C350-9D10-1A49-B715-C91774A86FC4}"/>
              </a:ext>
            </a:extLst>
          </p:cNvPr>
          <p:cNvSpPr txBox="1"/>
          <p:nvPr/>
        </p:nvSpPr>
        <p:spPr>
          <a:xfrm>
            <a:off x="1588168" y="240631"/>
            <a:ext cx="9015664" cy="461665"/>
          </a:xfrm>
          <a:prstGeom prst="rect">
            <a:avLst/>
          </a:prstGeom>
          <a:noFill/>
        </p:spPr>
        <p:txBody>
          <a:bodyPr wrap="square" rtlCol="0">
            <a:spAutoFit/>
          </a:bodyPr>
          <a:lstStyle/>
          <a:p>
            <a:r>
              <a:rPr lang="en-US" sz="2400" b="1" dirty="0"/>
              <a:t>Scatter Plot: Income Spend Trend among clusters</a:t>
            </a:r>
            <a:endParaRPr lang="en-US" b="1" dirty="0"/>
          </a:p>
        </p:txBody>
      </p:sp>
      <p:pic>
        <p:nvPicPr>
          <p:cNvPr id="3" name="Picture 2" descr="Chart, scatter chart&#10;&#10;Description automatically generated">
            <a:extLst>
              <a:ext uri="{FF2B5EF4-FFF2-40B4-BE49-F238E27FC236}">
                <a16:creationId xmlns:a16="http://schemas.microsoft.com/office/drawing/2014/main" id="{B6BE27D5-A952-E64B-AA32-D3A32C9F3D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584"/>
          <a:stretch/>
        </p:blipFill>
        <p:spPr>
          <a:xfrm>
            <a:off x="938463" y="702295"/>
            <a:ext cx="9665368" cy="5915073"/>
          </a:xfrm>
          <a:prstGeom prst="rect">
            <a:avLst/>
          </a:prstGeom>
        </p:spPr>
      </p:pic>
    </p:spTree>
    <p:extLst>
      <p:ext uri="{BB962C8B-B14F-4D97-AF65-F5344CB8AC3E}">
        <p14:creationId xmlns:p14="http://schemas.microsoft.com/office/powerpoint/2010/main" val="1039512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FE5F07-11A6-204F-9214-F2607D192536}"/>
              </a:ext>
            </a:extLst>
          </p:cNvPr>
          <p:cNvSpPr txBox="1"/>
          <p:nvPr/>
        </p:nvSpPr>
        <p:spPr>
          <a:xfrm>
            <a:off x="1523999" y="5961413"/>
            <a:ext cx="9144001" cy="646331"/>
          </a:xfrm>
          <a:prstGeom prst="rect">
            <a:avLst/>
          </a:prstGeom>
          <a:noFill/>
        </p:spPr>
        <p:txBody>
          <a:bodyPr wrap="square" rtlCol="0">
            <a:spAutoFit/>
          </a:bodyPr>
          <a:lstStyle/>
          <a:p>
            <a:r>
              <a:rPr lang="en-US" dirty="0"/>
              <a:t>From this chart we analyze that there are more no. of middle age customers  who purchased from the company </a:t>
            </a:r>
          </a:p>
        </p:txBody>
      </p:sp>
      <p:pic>
        <p:nvPicPr>
          <p:cNvPr id="6" name="Content Placeholder 5" descr="Chart, bar chart, histogram&#10;&#10;Description automatically generated">
            <a:extLst>
              <a:ext uri="{FF2B5EF4-FFF2-40B4-BE49-F238E27FC236}">
                <a16:creationId xmlns:a16="http://schemas.microsoft.com/office/drawing/2014/main" id="{2ADCA731-048B-CD43-ACE1-FE84C913CB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1993" y="345440"/>
            <a:ext cx="10558350" cy="5283199"/>
          </a:xfrm>
          <a:prstGeom prst="rect">
            <a:avLst/>
          </a:prstGeom>
        </p:spPr>
      </p:pic>
    </p:spTree>
    <p:extLst>
      <p:ext uri="{BB962C8B-B14F-4D97-AF65-F5344CB8AC3E}">
        <p14:creationId xmlns:p14="http://schemas.microsoft.com/office/powerpoint/2010/main" val="2915688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8A4DA-E0EC-A048-9629-CBEFFCFAF433}"/>
              </a:ext>
            </a:extLst>
          </p:cNvPr>
          <p:cNvSpPr txBox="1"/>
          <p:nvPr/>
        </p:nvSpPr>
        <p:spPr>
          <a:xfrm>
            <a:off x="1415715" y="312822"/>
            <a:ext cx="9360569" cy="461665"/>
          </a:xfrm>
          <a:prstGeom prst="rect">
            <a:avLst/>
          </a:prstGeom>
          <a:noFill/>
        </p:spPr>
        <p:txBody>
          <a:bodyPr wrap="square" rtlCol="0">
            <a:spAutoFit/>
          </a:bodyPr>
          <a:lstStyle/>
          <a:p>
            <a:r>
              <a:rPr lang="en-US" sz="2400" b="1" dirty="0"/>
              <a:t>Pair Bar chart: Education categorization in clusters</a:t>
            </a:r>
            <a:endParaRPr lang="en-US" b="1" dirty="0"/>
          </a:p>
        </p:txBody>
      </p:sp>
      <p:pic>
        <p:nvPicPr>
          <p:cNvPr id="3" name="Picture 2" descr="Chart, bar chart&#10;&#10;Description automatically generated">
            <a:extLst>
              <a:ext uri="{FF2B5EF4-FFF2-40B4-BE49-F238E27FC236}">
                <a16:creationId xmlns:a16="http://schemas.microsoft.com/office/drawing/2014/main" id="{D30477CF-8B6C-324A-9FD7-48C2BFE0355A}"/>
              </a:ext>
            </a:extLst>
          </p:cNvPr>
          <p:cNvPicPr>
            <a:picLocks noChangeAspect="1"/>
          </p:cNvPicPr>
          <p:nvPr/>
        </p:nvPicPr>
        <p:blipFill rotWithShape="1">
          <a:blip r:embed="rId2">
            <a:extLst>
              <a:ext uri="{28A0092B-C50C-407E-A947-70E740481C1C}">
                <a14:useLocalDpi xmlns:a14="http://schemas.microsoft.com/office/drawing/2010/main" val="0"/>
              </a:ext>
            </a:extLst>
          </a:blip>
          <a:srcRect l="5621" r="14985"/>
          <a:stretch/>
        </p:blipFill>
        <p:spPr>
          <a:xfrm>
            <a:off x="1140994" y="774487"/>
            <a:ext cx="9910010" cy="6031834"/>
          </a:xfrm>
          <a:prstGeom prst="rect">
            <a:avLst/>
          </a:prstGeom>
        </p:spPr>
      </p:pic>
    </p:spTree>
    <p:extLst>
      <p:ext uri="{BB962C8B-B14F-4D97-AF65-F5344CB8AC3E}">
        <p14:creationId xmlns:p14="http://schemas.microsoft.com/office/powerpoint/2010/main" val="257456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28E027-79B3-C043-97A8-8808DC88E285}"/>
              </a:ext>
            </a:extLst>
          </p:cNvPr>
          <p:cNvSpPr txBox="1"/>
          <p:nvPr/>
        </p:nvSpPr>
        <p:spPr>
          <a:xfrm>
            <a:off x="1752600" y="168442"/>
            <a:ext cx="8686800" cy="523220"/>
          </a:xfrm>
          <a:prstGeom prst="rect">
            <a:avLst/>
          </a:prstGeom>
          <a:noFill/>
        </p:spPr>
        <p:txBody>
          <a:bodyPr wrap="square" rtlCol="0">
            <a:spAutoFit/>
          </a:bodyPr>
          <a:lstStyle/>
          <a:p>
            <a:r>
              <a:rPr lang="en-US" sz="2800" b="1" dirty="0"/>
              <a:t>Pair bar Chart: Marital Status in Clusters</a:t>
            </a:r>
            <a:endParaRPr lang="en-US" b="1" dirty="0"/>
          </a:p>
        </p:txBody>
      </p:sp>
      <p:pic>
        <p:nvPicPr>
          <p:cNvPr id="3" name="Picture 2" descr="Chart, bar chart&#10;&#10;Description automatically generated">
            <a:extLst>
              <a:ext uri="{FF2B5EF4-FFF2-40B4-BE49-F238E27FC236}">
                <a16:creationId xmlns:a16="http://schemas.microsoft.com/office/drawing/2014/main" id="{EE8EF581-D82A-A44D-B9DF-12E298F3F664}"/>
              </a:ext>
            </a:extLst>
          </p:cNvPr>
          <p:cNvPicPr>
            <a:picLocks noChangeAspect="1"/>
          </p:cNvPicPr>
          <p:nvPr/>
        </p:nvPicPr>
        <p:blipFill rotWithShape="1">
          <a:blip r:embed="rId2">
            <a:extLst>
              <a:ext uri="{28A0092B-C50C-407E-A947-70E740481C1C}">
                <a14:useLocalDpi xmlns:a14="http://schemas.microsoft.com/office/drawing/2010/main" val="0"/>
              </a:ext>
            </a:extLst>
          </a:blip>
          <a:srcRect l="6680" r="19231"/>
          <a:stretch/>
        </p:blipFill>
        <p:spPr>
          <a:xfrm>
            <a:off x="1273342" y="691662"/>
            <a:ext cx="9645316" cy="5997896"/>
          </a:xfrm>
          <a:prstGeom prst="rect">
            <a:avLst/>
          </a:prstGeom>
        </p:spPr>
      </p:pic>
    </p:spTree>
    <p:extLst>
      <p:ext uri="{BB962C8B-B14F-4D97-AF65-F5344CB8AC3E}">
        <p14:creationId xmlns:p14="http://schemas.microsoft.com/office/powerpoint/2010/main" val="479175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F0A124A2-DB0E-7642-A31A-0993326B1AFE}"/>
              </a:ext>
            </a:extLst>
          </p:cNvPr>
          <p:cNvPicPr>
            <a:picLocks noChangeAspect="1"/>
          </p:cNvPicPr>
          <p:nvPr/>
        </p:nvPicPr>
        <p:blipFill rotWithShape="1">
          <a:blip r:embed="rId2">
            <a:extLst>
              <a:ext uri="{28A0092B-C50C-407E-A947-70E740481C1C}">
                <a14:useLocalDpi xmlns:a14="http://schemas.microsoft.com/office/drawing/2010/main" val="0"/>
              </a:ext>
            </a:extLst>
          </a:blip>
          <a:srcRect l="7490" r="23279"/>
          <a:stretch/>
        </p:blipFill>
        <p:spPr>
          <a:xfrm>
            <a:off x="1439779" y="1286876"/>
            <a:ext cx="8907379" cy="5284203"/>
          </a:xfrm>
          <a:prstGeom prst="rect">
            <a:avLst/>
          </a:prstGeom>
        </p:spPr>
      </p:pic>
      <p:sp>
        <p:nvSpPr>
          <p:cNvPr id="3" name="TextBox 2">
            <a:extLst>
              <a:ext uri="{FF2B5EF4-FFF2-40B4-BE49-F238E27FC236}">
                <a16:creationId xmlns:a16="http://schemas.microsoft.com/office/drawing/2014/main" id="{EB14170C-C627-E948-9B86-D5248BCEF075}"/>
              </a:ext>
            </a:extLst>
          </p:cNvPr>
          <p:cNvSpPr txBox="1"/>
          <p:nvPr/>
        </p:nvSpPr>
        <p:spPr>
          <a:xfrm>
            <a:off x="1439779" y="286921"/>
            <a:ext cx="9312442" cy="830997"/>
          </a:xfrm>
          <a:prstGeom prst="rect">
            <a:avLst/>
          </a:prstGeom>
          <a:noFill/>
        </p:spPr>
        <p:txBody>
          <a:bodyPr wrap="square" rtlCol="0">
            <a:spAutoFit/>
          </a:bodyPr>
          <a:lstStyle/>
          <a:p>
            <a:r>
              <a:rPr lang="en-US" sz="2400" b="1" dirty="0"/>
              <a:t>Pair Bar Chart: Clusters categorized by customer numbers with and without children</a:t>
            </a:r>
          </a:p>
        </p:txBody>
      </p:sp>
    </p:spTree>
    <p:extLst>
      <p:ext uri="{BB962C8B-B14F-4D97-AF65-F5344CB8AC3E}">
        <p14:creationId xmlns:p14="http://schemas.microsoft.com/office/powerpoint/2010/main" val="1940849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D2817-F7E7-6245-9962-A8A45113871B}"/>
              </a:ext>
            </a:extLst>
          </p:cNvPr>
          <p:cNvSpPr txBox="1"/>
          <p:nvPr/>
        </p:nvSpPr>
        <p:spPr>
          <a:xfrm>
            <a:off x="2165684" y="312821"/>
            <a:ext cx="7435515" cy="461665"/>
          </a:xfrm>
          <a:prstGeom prst="rect">
            <a:avLst/>
          </a:prstGeom>
          <a:noFill/>
        </p:spPr>
        <p:txBody>
          <a:bodyPr wrap="square" rtlCol="0">
            <a:spAutoFit/>
          </a:bodyPr>
          <a:lstStyle/>
          <a:p>
            <a:r>
              <a:rPr lang="en-US" sz="2400" b="1" dirty="0"/>
              <a:t>Pair Bar Chart: Cluster wise purchase Forums</a:t>
            </a:r>
            <a:endParaRPr lang="en-US" b="1" dirty="0"/>
          </a:p>
        </p:txBody>
      </p:sp>
      <p:pic>
        <p:nvPicPr>
          <p:cNvPr id="4" name="Picture 3" descr="Chart, bar chart&#10;&#10;Description automatically generated">
            <a:extLst>
              <a:ext uri="{FF2B5EF4-FFF2-40B4-BE49-F238E27FC236}">
                <a16:creationId xmlns:a16="http://schemas.microsoft.com/office/drawing/2014/main" id="{5DA1BF50-EFF6-ED43-8E7F-2FD8FE49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684" y="813828"/>
            <a:ext cx="7953300" cy="5292004"/>
          </a:xfrm>
          <a:prstGeom prst="rect">
            <a:avLst/>
          </a:prstGeom>
        </p:spPr>
      </p:pic>
    </p:spTree>
    <p:extLst>
      <p:ext uri="{BB962C8B-B14F-4D97-AF65-F5344CB8AC3E}">
        <p14:creationId xmlns:p14="http://schemas.microsoft.com/office/powerpoint/2010/main" val="2918470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D50FB8D8-76A7-BC4B-AD48-FC9495802FC5}"/>
              </a:ext>
            </a:extLst>
          </p:cNvPr>
          <p:cNvPicPr>
            <a:picLocks noChangeAspect="1"/>
          </p:cNvPicPr>
          <p:nvPr/>
        </p:nvPicPr>
        <p:blipFill rotWithShape="1">
          <a:blip r:embed="rId2">
            <a:extLst>
              <a:ext uri="{28A0092B-C50C-407E-A947-70E740481C1C}">
                <a14:useLocalDpi xmlns:a14="http://schemas.microsoft.com/office/drawing/2010/main" val="0"/>
              </a:ext>
            </a:extLst>
          </a:blip>
          <a:srcRect l="7111" r="22816"/>
          <a:stretch/>
        </p:blipFill>
        <p:spPr>
          <a:xfrm>
            <a:off x="970547" y="0"/>
            <a:ext cx="10250905" cy="6858000"/>
          </a:xfrm>
          <a:prstGeom prst="rect">
            <a:avLst/>
          </a:prstGeom>
        </p:spPr>
      </p:pic>
    </p:spTree>
    <p:extLst>
      <p:ext uri="{BB962C8B-B14F-4D97-AF65-F5344CB8AC3E}">
        <p14:creationId xmlns:p14="http://schemas.microsoft.com/office/powerpoint/2010/main" val="3918158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C51D149C-F89C-394B-BDB2-A52450CC2A9D}"/>
              </a:ext>
            </a:extLst>
          </p:cNvPr>
          <p:cNvPicPr>
            <a:picLocks noChangeAspect="1"/>
          </p:cNvPicPr>
          <p:nvPr/>
        </p:nvPicPr>
        <p:blipFill rotWithShape="1">
          <a:blip r:embed="rId2">
            <a:extLst>
              <a:ext uri="{28A0092B-C50C-407E-A947-70E740481C1C}">
                <a14:useLocalDpi xmlns:a14="http://schemas.microsoft.com/office/drawing/2010/main" val="0"/>
              </a:ext>
            </a:extLst>
          </a:blip>
          <a:srcRect l="10324" t="4910" r="9109" b="4910"/>
          <a:stretch/>
        </p:blipFill>
        <p:spPr>
          <a:xfrm>
            <a:off x="1769186" y="770021"/>
            <a:ext cx="8653628" cy="6087979"/>
          </a:xfrm>
          <a:prstGeom prst="rect">
            <a:avLst/>
          </a:prstGeom>
        </p:spPr>
      </p:pic>
      <p:sp>
        <p:nvSpPr>
          <p:cNvPr id="3" name="TextBox 2">
            <a:extLst>
              <a:ext uri="{FF2B5EF4-FFF2-40B4-BE49-F238E27FC236}">
                <a16:creationId xmlns:a16="http://schemas.microsoft.com/office/drawing/2014/main" id="{08B8E34A-5C62-0C43-9CD9-C3DB5A01BC88}"/>
              </a:ext>
            </a:extLst>
          </p:cNvPr>
          <p:cNvSpPr txBox="1"/>
          <p:nvPr/>
        </p:nvSpPr>
        <p:spPr>
          <a:xfrm>
            <a:off x="2887579" y="216568"/>
            <a:ext cx="6906126" cy="461665"/>
          </a:xfrm>
          <a:prstGeom prst="rect">
            <a:avLst/>
          </a:prstGeom>
          <a:noFill/>
        </p:spPr>
        <p:txBody>
          <a:bodyPr wrap="square" rtlCol="0">
            <a:spAutoFit/>
          </a:bodyPr>
          <a:lstStyle/>
          <a:p>
            <a:r>
              <a:rPr lang="en-US" sz="2400" b="1" dirty="0"/>
              <a:t>Bar Chart: Web Visit Statistics in clusters</a:t>
            </a:r>
            <a:endParaRPr lang="en-US" b="1" dirty="0"/>
          </a:p>
        </p:txBody>
      </p:sp>
    </p:spTree>
    <p:extLst>
      <p:ext uri="{BB962C8B-B14F-4D97-AF65-F5344CB8AC3E}">
        <p14:creationId xmlns:p14="http://schemas.microsoft.com/office/powerpoint/2010/main" val="277618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ox and whisker chart&#10;&#10;Description automatically generated">
            <a:extLst>
              <a:ext uri="{FF2B5EF4-FFF2-40B4-BE49-F238E27FC236}">
                <a16:creationId xmlns:a16="http://schemas.microsoft.com/office/drawing/2014/main" id="{C61B92CD-2C6A-2C4B-A628-E26819D5A0D8}"/>
              </a:ext>
            </a:extLst>
          </p:cNvPr>
          <p:cNvPicPr>
            <a:picLocks noChangeAspect="1"/>
          </p:cNvPicPr>
          <p:nvPr/>
        </p:nvPicPr>
        <p:blipFill rotWithShape="1">
          <a:blip r:embed="rId2">
            <a:extLst>
              <a:ext uri="{28A0092B-C50C-407E-A947-70E740481C1C}">
                <a14:useLocalDpi xmlns:a14="http://schemas.microsoft.com/office/drawing/2010/main" val="0"/>
              </a:ext>
            </a:extLst>
          </a:blip>
          <a:srcRect l="8704" r="8704"/>
          <a:stretch/>
        </p:blipFill>
        <p:spPr>
          <a:xfrm>
            <a:off x="1227221" y="500469"/>
            <a:ext cx="9745579" cy="6381591"/>
          </a:xfrm>
          <a:prstGeom prst="rect">
            <a:avLst/>
          </a:prstGeom>
        </p:spPr>
      </p:pic>
      <p:sp>
        <p:nvSpPr>
          <p:cNvPr id="3" name="TextBox 2">
            <a:extLst>
              <a:ext uri="{FF2B5EF4-FFF2-40B4-BE49-F238E27FC236}">
                <a16:creationId xmlns:a16="http://schemas.microsoft.com/office/drawing/2014/main" id="{FAA17715-AB5F-9F49-A84B-1F1D7C4D6A99}"/>
              </a:ext>
            </a:extLst>
          </p:cNvPr>
          <p:cNvSpPr txBox="1"/>
          <p:nvPr/>
        </p:nvSpPr>
        <p:spPr>
          <a:xfrm>
            <a:off x="3753850" y="269636"/>
            <a:ext cx="7916779" cy="461665"/>
          </a:xfrm>
          <a:prstGeom prst="rect">
            <a:avLst/>
          </a:prstGeom>
          <a:noFill/>
        </p:spPr>
        <p:txBody>
          <a:bodyPr wrap="square" rtlCol="0">
            <a:spAutoFit/>
          </a:bodyPr>
          <a:lstStyle/>
          <a:p>
            <a:r>
              <a:rPr lang="en-US" sz="2400" b="1" dirty="0"/>
              <a:t>Bar Chart: Complaining Customers</a:t>
            </a:r>
            <a:endParaRPr lang="en-US" b="1" dirty="0"/>
          </a:p>
        </p:txBody>
      </p:sp>
    </p:spTree>
    <p:extLst>
      <p:ext uri="{BB962C8B-B14F-4D97-AF65-F5344CB8AC3E}">
        <p14:creationId xmlns:p14="http://schemas.microsoft.com/office/powerpoint/2010/main" val="3728832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07B5518C-84A0-D141-9DA6-F78D02C36347}"/>
              </a:ext>
            </a:extLst>
          </p:cNvPr>
          <p:cNvPicPr>
            <a:picLocks noChangeAspect="1"/>
          </p:cNvPicPr>
          <p:nvPr/>
        </p:nvPicPr>
        <p:blipFill rotWithShape="1">
          <a:blip r:embed="rId2">
            <a:extLst>
              <a:ext uri="{28A0092B-C50C-407E-A947-70E740481C1C}">
                <a14:useLocalDpi xmlns:a14="http://schemas.microsoft.com/office/drawing/2010/main" val="0"/>
              </a:ext>
            </a:extLst>
          </a:blip>
          <a:srcRect l="8683" r="8030"/>
          <a:stretch/>
        </p:blipFill>
        <p:spPr>
          <a:xfrm>
            <a:off x="914400" y="702297"/>
            <a:ext cx="9889958" cy="6058500"/>
          </a:xfrm>
          <a:prstGeom prst="rect">
            <a:avLst/>
          </a:prstGeom>
        </p:spPr>
      </p:pic>
      <p:sp>
        <p:nvSpPr>
          <p:cNvPr id="3" name="TextBox 2">
            <a:extLst>
              <a:ext uri="{FF2B5EF4-FFF2-40B4-BE49-F238E27FC236}">
                <a16:creationId xmlns:a16="http://schemas.microsoft.com/office/drawing/2014/main" id="{80626ABE-6557-CB4C-92D5-1332E211EA68}"/>
              </a:ext>
            </a:extLst>
          </p:cNvPr>
          <p:cNvSpPr txBox="1"/>
          <p:nvPr/>
        </p:nvSpPr>
        <p:spPr>
          <a:xfrm>
            <a:off x="3890210" y="240632"/>
            <a:ext cx="7387390" cy="461665"/>
          </a:xfrm>
          <a:prstGeom prst="rect">
            <a:avLst/>
          </a:prstGeom>
          <a:noFill/>
        </p:spPr>
        <p:txBody>
          <a:bodyPr wrap="square" rtlCol="0">
            <a:spAutoFit/>
          </a:bodyPr>
          <a:lstStyle/>
          <a:p>
            <a:r>
              <a:rPr lang="en-US" sz="2400" dirty="0"/>
              <a:t>Bar Chart: Customer Loyalty</a:t>
            </a:r>
            <a:endParaRPr lang="en-US" dirty="0"/>
          </a:p>
        </p:txBody>
      </p:sp>
    </p:spTree>
    <p:extLst>
      <p:ext uri="{BB962C8B-B14F-4D97-AF65-F5344CB8AC3E}">
        <p14:creationId xmlns:p14="http://schemas.microsoft.com/office/powerpoint/2010/main" val="1545260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88C5EED5-783D-3140-8FDE-7722964634EE}"/>
              </a:ext>
            </a:extLst>
          </p:cNvPr>
          <p:cNvPicPr>
            <a:picLocks noChangeAspect="1"/>
          </p:cNvPicPr>
          <p:nvPr/>
        </p:nvPicPr>
        <p:blipFill rotWithShape="1">
          <a:blip r:embed="rId2">
            <a:extLst>
              <a:ext uri="{28A0092B-C50C-407E-A947-70E740481C1C}">
                <a14:useLocalDpi xmlns:a14="http://schemas.microsoft.com/office/drawing/2010/main" val="0"/>
              </a:ext>
            </a:extLst>
          </a:blip>
          <a:srcRect l="12348" t="4436" r="7895"/>
          <a:stretch/>
        </p:blipFill>
        <p:spPr>
          <a:xfrm>
            <a:off x="818147" y="818147"/>
            <a:ext cx="10299031" cy="6009152"/>
          </a:xfrm>
          <a:prstGeom prst="rect">
            <a:avLst/>
          </a:prstGeom>
        </p:spPr>
      </p:pic>
      <p:sp>
        <p:nvSpPr>
          <p:cNvPr id="3" name="TextBox 2">
            <a:extLst>
              <a:ext uri="{FF2B5EF4-FFF2-40B4-BE49-F238E27FC236}">
                <a16:creationId xmlns:a16="http://schemas.microsoft.com/office/drawing/2014/main" id="{76E959D5-9459-784E-890C-35F879BB9458}"/>
              </a:ext>
            </a:extLst>
          </p:cNvPr>
          <p:cNvSpPr txBox="1"/>
          <p:nvPr/>
        </p:nvSpPr>
        <p:spPr>
          <a:xfrm>
            <a:off x="2310063" y="77532"/>
            <a:ext cx="8181474" cy="461665"/>
          </a:xfrm>
          <a:prstGeom prst="rect">
            <a:avLst/>
          </a:prstGeom>
          <a:noFill/>
        </p:spPr>
        <p:txBody>
          <a:bodyPr wrap="square" rtlCol="0">
            <a:spAutoFit/>
          </a:bodyPr>
          <a:lstStyle/>
          <a:p>
            <a:r>
              <a:rPr lang="en-US" sz="2400" b="1" dirty="0"/>
              <a:t>Pair Bar Chart: Cluster wise commodity preferences</a:t>
            </a:r>
            <a:endParaRPr lang="en-US" b="1" dirty="0"/>
          </a:p>
        </p:txBody>
      </p:sp>
    </p:spTree>
    <p:extLst>
      <p:ext uri="{BB962C8B-B14F-4D97-AF65-F5344CB8AC3E}">
        <p14:creationId xmlns:p14="http://schemas.microsoft.com/office/powerpoint/2010/main" val="1568693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 histogram&#10;&#10;Description automatically generated">
            <a:extLst>
              <a:ext uri="{FF2B5EF4-FFF2-40B4-BE49-F238E27FC236}">
                <a16:creationId xmlns:a16="http://schemas.microsoft.com/office/drawing/2014/main" id="{04ACDCD8-9778-7C48-A38B-7AD5C43EB117}"/>
              </a:ext>
            </a:extLst>
          </p:cNvPr>
          <p:cNvPicPr>
            <a:picLocks noChangeAspect="1"/>
          </p:cNvPicPr>
          <p:nvPr/>
        </p:nvPicPr>
        <p:blipFill rotWithShape="1">
          <a:blip r:embed="rId2">
            <a:extLst>
              <a:ext uri="{28A0092B-C50C-407E-A947-70E740481C1C}">
                <a14:useLocalDpi xmlns:a14="http://schemas.microsoft.com/office/drawing/2010/main" val="0"/>
              </a:ext>
            </a:extLst>
          </a:blip>
          <a:srcRect l="7265" r="17094"/>
          <a:stretch/>
        </p:blipFill>
        <p:spPr>
          <a:xfrm>
            <a:off x="1763457" y="787400"/>
            <a:ext cx="8665086" cy="5888097"/>
          </a:xfrm>
          <a:prstGeom prst="rect">
            <a:avLst/>
          </a:prstGeom>
        </p:spPr>
      </p:pic>
      <p:sp>
        <p:nvSpPr>
          <p:cNvPr id="3" name="TextBox 2">
            <a:extLst>
              <a:ext uri="{FF2B5EF4-FFF2-40B4-BE49-F238E27FC236}">
                <a16:creationId xmlns:a16="http://schemas.microsoft.com/office/drawing/2014/main" id="{431B3F1C-093E-A34C-81EE-C1BB3D186311}"/>
              </a:ext>
            </a:extLst>
          </p:cNvPr>
          <p:cNvSpPr txBox="1"/>
          <p:nvPr/>
        </p:nvSpPr>
        <p:spPr>
          <a:xfrm>
            <a:off x="4089400" y="182503"/>
            <a:ext cx="7670800" cy="461665"/>
          </a:xfrm>
          <a:prstGeom prst="rect">
            <a:avLst/>
          </a:prstGeom>
          <a:noFill/>
        </p:spPr>
        <p:txBody>
          <a:bodyPr wrap="square" rtlCol="0">
            <a:spAutoFit/>
          </a:bodyPr>
          <a:lstStyle/>
          <a:p>
            <a:r>
              <a:rPr lang="en-US" sz="2400" b="1" dirty="0"/>
              <a:t>Density Plot: Age of Cluster</a:t>
            </a:r>
            <a:endParaRPr lang="en-US" b="1" dirty="0"/>
          </a:p>
        </p:txBody>
      </p:sp>
    </p:spTree>
    <p:extLst>
      <p:ext uri="{BB962C8B-B14F-4D97-AF65-F5344CB8AC3E}">
        <p14:creationId xmlns:p14="http://schemas.microsoft.com/office/powerpoint/2010/main" val="44468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91E67C87-641D-804B-B426-8BD4A3324B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3672" y="381861"/>
            <a:ext cx="9426546" cy="5251070"/>
          </a:xfrm>
          <a:prstGeom prst="rect">
            <a:avLst/>
          </a:prstGeom>
        </p:spPr>
      </p:pic>
      <p:sp>
        <p:nvSpPr>
          <p:cNvPr id="4" name="TextBox 3">
            <a:extLst>
              <a:ext uri="{FF2B5EF4-FFF2-40B4-BE49-F238E27FC236}">
                <a16:creationId xmlns:a16="http://schemas.microsoft.com/office/drawing/2014/main" id="{F9E38EE1-1A7D-7648-9D1F-79719D9F58E4}"/>
              </a:ext>
            </a:extLst>
          </p:cNvPr>
          <p:cNvSpPr txBox="1"/>
          <p:nvPr/>
        </p:nvSpPr>
        <p:spPr>
          <a:xfrm>
            <a:off x="1734312" y="5829808"/>
            <a:ext cx="8723376" cy="646331"/>
          </a:xfrm>
          <a:prstGeom prst="rect">
            <a:avLst/>
          </a:prstGeom>
          <a:noFill/>
        </p:spPr>
        <p:txBody>
          <a:bodyPr wrap="square" rtlCol="0">
            <a:spAutoFit/>
          </a:bodyPr>
          <a:lstStyle/>
          <a:p>
            <a:r>
              <a:rPr lang="en-US" dirty="0"/>
              <a:t>Majority of the customers have single child or no child. Hardly customers have 3 children</a:t>
            </a:r>
          </a:p>
        </p:txBody>
      </p:sp>
    </p:spTree>
    <p:extLst>
      <p:ext uri="{BB962C8B-B14F-4D97-AF65-F5344CB8AC3E}">
        <p14:creationId xmlns:p14="http://schemas.microsoft.com/office/powerpoint/2010/main" val="1764055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2" name="TextBox 1">
            <a:extLst>
              <a:ext uri="{FF2B5EF4-FFF2-40B4-BE49-F238E27FC236}">
                <a16:creationId xmlns:a16="http://schemas.microsoft.com/office/drawing/2014/main" id="{1322BFAB-9142-A94A-98E1-0C895A231BAD}"/>
              </a:ext>
            </a:extLst>
          </p:cNvPr>
          <p:cNvSpPr txBox="1"/>
          <p:nvPr/>
        </p:nvSpPr>
        <p:spPr>
          <a:xfrm>
            <a:off x="1069848" y="798394"/>
            <a:ext cx="4730451" cy="163773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cap="all">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Inference</a:t>
            </a:r>
          </a:p>
        </p:txBody>
      </p:sp>
      <p:sp>
        <p:nvSpPr>
          <p:cNvPr id="3" name="TextBox 2">
            <a:extLst>
              <a:ext uri="{FF2B5EF4-FFF2-40B4-BE49-F238E27FC236}">
                <a16:creationId xmlns:a16="http://schemas.microsoft.com/office/drawing/2014/main" id="{D0734284-012B-3845-B50A-5CDFF847B967}"/>
              </a:ext>
            </a:extLst>
          </p:cNvPr>
          <p:cNvSpPr txBox="1"/>
          <p:nvPr/>
        </p:nvSpPr>
        <p:spPr>
          <a:xfrm>
            <a:off x="1069848" y="2578608"/>
            <a:ext cx="4730451" cy="3593592"/>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sz="1100" b="1"/>
              <a:t>The Cluster 0</a:t>
            </a:r>
          </a:p>
          <a:p>
            <a:pPr indent="-182880">
              <a:lnSpc>
                <a:spcPct val="90000"/>
              </a:lnSpc>
              <a:spcAft>
                <a:spcPts val="600"/>
              </a:spcAft>
              <a:buClr>
                <a:schemeClr val="accent1">
                  <a:lumMod val="75000"/>
                </a:schemeClr>
              </a:buClr>
              <a:buSzPct val="85000"/>
              <a:buFont typeface="Wingdings" pitchFamily="2" charset="2"/>
              <a:buChar char="§"/>
            </a:pPr>
            <a:endParaRPr lang="en-US" sz="1100"/>
          </a:p>
          <a:p>
            <a:pPr indent="-182880">
              <a:lnSpc>
                <a:spcPct val="90000"/>
              </a:lnSpc>
              <a:spcAft>
                <a:spcPts val="600"/>
              </a:spcAft>
              <a:buClr>
                <a:schemeClr val="accent1">
                  <a:lumMod val="75000"/>
                </a:schemeClr>
              </a:buClr>
              <a:buSzPct val="85000"/>
              <a:buFont typeface="Wingdings" pitchFamily="2" charset="2"/>
              <a:buChar char="§"/>
            </a:pPr>
            <a:r>
              <a:rPr lang="en-US" sz="1100"/>
              <a:t>1. Cluster 0 covers large chunk of customers for this company.</a:t>
            </a:r>
          </a:p>
          <a:p>
            <a:pPr indent="-182880">
              <a:lnSpc>
                <a:spcPct val="90000"/>
              </a:lnSpc>
              <a:spcAft>
                <a:spcPts val="600"/>
              </a:spcAft>
              <a:buClr>
                <a:schemeClr val="accent1">
                  <a:lumMod val="75000"/>
                </a:schemeClr>
              </a:buClr>
              <a:buSzPct val="85000"/>
              <a:buFont typeface="Wingdings" pitchFamily="2" charset="2"/>
              <a:buChar char="§"/>
            </a:pPr>
            <a:r>
              <a:rPr lang="en-US" sz="1100"/>
              <a:t>2. It is observed that cluster 0 are moderate to high income, moderate to high spend group</a:t>
            </a:r>
          </a:p>
          <a:p>
            <a:pPr indent="-182880">
              <a:lnSpc>
                <a:spcPct val="90000"/>
              </a:lnSpc>
              <a:spcAft>
                <a:spcPts val="600"/>
              </a:spcAft>
              <a:buClr>
                <a:schemeClr val="accent1">
                  <a:lumMod val="75000"/>
                </a:schemeClr>
              </a:buClr>
              <a:buSzPct val="85000"/>
              <a:buFont typeface="Wingdings" pitchFamily="2" charset="2"/>
              <a:buChar char="§"/>
            </a:pPr>
            <a:r>
              <a:rPr lang="en-US" sz="1100"/>
              <a:t>3. Cluster 0 have highest numbers of those in relationship and have  children and have highest bachelor degree holders</a:t>
            </a:r>
          </a:p>
          <a:p>
            <a:pPr indent="-182880">
              <a:lnSpc>
                <a:spcPct val="90000"/>
              </a:lnSpc>
              <a:spcAft>
                <a:spcPts val="600"/>
              </a:spcAft>
              <a:buClr>
                <a:schemeClr val="accent1">
                  <a:lumMod val="75000"/>
                </a:schemeClr>
              </a:buClr>
              <a:buSzPct val="85000"/>
              <a:buFont typeface="Wingdings" pitchFamily="2" charset="2"/>
              <a:buChar char="§"/>
            </a:pPr>
            <a:r>
              <a:rPr lang="en-US" sz="1100"/>
              <a:t>4. They general purchase instore.</a:t>
            </a:r>
          </a:p>
          <a:p>
            <a:pPr indent="-182880">
              <a:lnSpc>
                <a:spcPct val="90000"/>
              </a:lnSpc>
              <a:spcAft>
                <a:spcPts val="600"/>
              </a:spcAft>
              <a:buClr>
                <a:schemeClr val="accent1">
                  <a:lumMod val="75000"/>
                </a:schemeClr>
              </a:buClr>
              <a:buSzPct val="85000"/>
              <a:buFont typeface="Wingdings" pitchFamily="2" charset="2"/>
              <a:buChar char="§"/>
            </a:pPr>
            <a:r>
              <a:rPr lang="en-US" sz="1100"/>
              <a:t>5. </a:t>
            </a:r>
            <a:r>
              <a:rPr lang="en-US" sz="1100" b="1"/>
              <a:t>Cluster 2 </a:t>
            </a:r>
            <a:r>
              <a:rPr lang="en-US" sz="1100"/>
              <a:t>followed by cluster 0 make the highest company website hits.</a:t>
            </a:r>
          </a:p>
          <a:p>
            <a:pPr indent="-182880">
              <a:lnSpc>
                <a:spcPct val="90000"/>
              </a:lnSpc>
              <a:spcAft>
                <a:spcPts val="600"/>
              </a:spcAft>
              <a:buClr>
                <a:schemeClr val="accent1">
                  <a:lumMod val="75000"/>
                </a:schemeClr>
              </a:buClr>
              <a:buSzPct val="85000"/>
              <a:buFont typeface="Wingdings" pitchFamily="2" charset="2"/>
              <a:buChar char="§"/>
            </a:pPr>
            <a:r>
              <a:rPr lang="en-US" sz="1100"/>
              <a:t>6. They purchase significantly less in number and don’t have wide range of preferences.</a:t>
            </a:r>
          </a:p>
          <a:p>
            <a:pPr indent="-182880">
              <a:lnSpc>
                <a:spcPct val="90000"/>
              </a:lnSpc>
              <a:spcAft>
                <a:spcPts val="600"/>
              </a:spcAft>
              <a:buClr>
                <a:schemeClr val="accent1">
                  <a:lumMod val="75000"/>
                </a:schemeClr>
              </a:buClr>
              <a:buSzPct val="85000"/>
              <a:buFont typeface="Wingdings" pitchFamily="2" charset="2"/>
              <a:buChar char="§"/>
            </a:pPr>
            <a:r>
              <a:rPr lang="en-US" sz="1100"/>
              <a:t>7. Since, customer 0 are high in number they complain a lot. They purchase less. Probably cluster 0 has less customer satisfaction. Overall, this company gives better customer satisfaction as customers complain less</a:t>
            </a:r>
          </a:p>
          <a:p>
            <a:pPr indent="-182880">
              <a:lnSpc>
                <a:spcPct val="90000"/>
              </a:lnSpc>
              <a:spcAft>
                <a:spcPts val="600"/>
              </a:spcAft>
              <a:buClr>
                <a:schemeClr val="accent1">
                  <a:lumMod val="75000"/>
                </a:schemeClr>
              </a:buClr>
              <a:buSzPct val="85000"/>
              <a:buFont typeface="Wingdings" pitchFamily="2" charset="2"/>
              <a:buChar char="§"/>
            </a:pPr>
            <a:endParaRPr lang="en-US" sz="1100"/>
          </a:p>
          <a:p>
            <a:pPr indent="-182880">
              <a:lnSpc>
                <a:spcPct val="90000"/>
              </a:lnSpc>
              <a:spcAft>
                <a:spcPts val="600"/>
              </a:spcAft>
              <a:buClr>
                <a:schemeClr val="accent1">
                  <a:lumMod val="75000"/>
                </a:schemeClr>
              </a:buClr>
              <a:buSzPct val="85000"/>
              <a:buFont typeface="Wingdings" pitchFamily="2" charset="2"/>
              <a:buChar char="§"/>
            </a:pPr>
            <a:endParaRPr lang="en-US" sz="1100"/>
          </a:p>
        </p:txBody>
      </p:sp>
      <p:pic>
        <p:nvPicPr>
          <p:cNvPr id="5" name="Picture 4" descr="Periodic table of elements">
            <a:extLst>
              <a:ext uri="{FF2B5EF4-FFF2-40B4-BE49-F238E27FC236}">
                <a16:creationId xmlns:a16="http://schemas.microsoft.com/office/drawing/2014/main" id="{CA16EB27-2286-41E8-9400-461ECB805F32}"/>
              </a:ext>
            </a:extLst>
          </p:cNvPr>
          <p:cNvPicPr>
            <a:picLocks noChangeAspect="1"/>
          </p:cNvPicPr>
          <p:nvPr/>
        </p:nvPicPr>
        <p:blipFill rotWithShape="1">
          <a:blip r:embed="rId5"/>
          <a:srcRect l="20648" r="18468"/>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13" name="Freeform: Shape 12">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6">
              <a:alphaModFix amt="30000"/>
              <a:duotone>
                <a:prstClr val="black"/>
                <a:schemeClr val="accent1">
                  <a:tint val="45000"/>
                  <a:satMod val="400000"/>
                </a:schemeClr>
              </a:duotone>
              <a:extLst>
                <a:ext uri="{BEBA8EAE-BF5A-486C-A8C5-ECC9F3942E4B}">
                  <a14:imgProps xmlns:a14="http://schemas.microsoft.com/office/drawing/2010/main">
                    <a14:imgLayer r:embed="rId7">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71376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3" name="TextBox 2">
            <a:extLst>
              <a:ext uri="{FF2B5EF4-FFF2-40B4-BE49-F238E27FC236}">
                <a16:creationId xmlns:a16="http://schemas.microsoft.com/office/drawing/2014/main" id="{7AE3BCB0-FB7B-FB4D-B2E3-CF1262B9320D}"/>
              </a:ext>
            </a:extLst>
          </p:cNvPr>
          <p:cNvSpPr txBox="1"/>
          <p:nvPr/>
        </p:nvSpPr>
        <p:spPr>
          <a:xfrm>
            <a:off x="5053780" y="599768"/>
            <a:ext cx="6074467" cy="5572432"/>
          </a:xfrm>
          <a:prstGeom prst="rect">
            <a:avLst/>
          </a:prstGeom>
        </p:spPr>
        <p:txBody>
          <a:bodyPr vert="horz" lIns="91440" tIns="45720" rIns="91440" bIns="45720" rtlCol="0" anchor="ctr">
            <a:normAutofit/>
          </a:bodyPr>
          <a:lstStyle/>
          <a:p>
            <a:pPr indent="-182880">
              <a:lnSpc>
                <a:spcPct val="90000"/>
              </a:lnSpc>
              <a:spcAft>
                <a:spcPts val="600"/>
              </a:spcAft>
              <a:buClr>
                <a:schemeClr val="accent1">
                  <a:lumMod val="75000"/>
                </a:schemeClr>
              </a:buClr>
              <a:buSzPct val="85000"/>
              <a:buFont typeface="Wingdings" pitchFamily="2" charset="2"/>
              <a:buChar char="§"/>
            </a:pPr>
            <a:endParaRPr lang="en-US" sz="1700"/>
          </a:p>
          <a:p>
            <a:pPr indent="-182880">
              <a:lnSpc>
                <a:spcPct val="90000"/>
              </a:lnSpc>
              <a:spcAft>
                <a:spcPts val="600"/>
              </a:spcAft>
              <a:buClr>
                <a:schemeClr val="accent1">
                  <a:lumMod val="75000"/>
                </a:schemeClr>
              </a:buClr>
              <a:buSzPct val="85000"/>
              <a:buFont typeface="Wingdings" pitchFamily="2" charset="2"/>
              <a:buChar char="§"/>
            </a:pPr>
            <a:r>
              <a:rPr lang="en-US" sz="1700" b="1"/>
              <a:t>Cluster 3</a:t>
            </a:r>
          </a:p>
          <a:p>
            <a:pPr indent="-182880">
              <a:lnSpc>
                <a:spcPct val="90000"/>
              </a:lnSpc>
              <a:spcAft>
                <a:spcPts val="600"/>
              </a:spcAft>
              <a:buClr>
                <a:schemeClr val="accent1">
                  <a:lumMod val="75000"/>
                </a:schemeClr>
              </a:buClr>
              <a:buSzPct val="85000"/>
              <a:buFont typeface="Wingdings" pitchFamily="2" charset="2"/>
              <a:buChar char="§"/>
            </a:pPr>
            <a:endParaRPr lang="en-US" sz="1700" b="1"/>
          </a:p>
          <a:p>
            <a:pPr marL="342900" indent="-182880">
              <a:lnSpc>
                <a:spcPct val="90000"/>
              </a:lnSpc>
              <a:spcAft>
                <a:spcPts val="600"/>
              </a:spcAft>
              <a:buClr>
                <a:schemeClr val="accent1">
                  <a:lumMod val="75000"/>
                </a:schemeClr>
              </a:buClr>
              <a:buSzPct val="85000"/>
              <a:buFont typeface="Wingdings" pitchFamily="2" charset="2"/>
              <a:buChar char="§"/>
            </a:pPr>
            <a:r>
              <a:rPr lang="en-US" sz="1700"/>
              <a:t>Highest but 1 buy and highest but 1 spend category.</a:t>
            </a:r>
          </a:p>
          <a:p>
            <a:pPr marL="342900" indent="-182880">
              <a:lnSpc>
                <a:spcPct val="90000"/>
              </a:lnSpc>
              <a:spcAft>
                <a:spcPts val="600"/>
              </a:spcAft>
              <a:buClr>
                <a:schemeClr val="accent1">
                  <a:lumMod val="75000"/>
                </a:schemeClr>
              </a:buClr>
              <a:buSzPct val="85000"/>
              <a:buFont typeface="Wingdings" pitchFamily="2" charset="2"/>
              <a:buChar char="§"/>
            </a:pPr>
            <a:r>
              <a:rPr lang="en-US" sz="1700"/>
              <a:t>Wide range of product preferences. –prefer variety-Making them a potential area for various product line sale-The experimentative group</a:t>
            </a:r>
          </a:p>
          <a:p>
            <a:pPr marL="342900" indent="-182880">
              <a:lnSpc>
                <a:spcPct val="90000"/>
              </a:lnSpc>
              <a:spcAft>
                <a:spcPts val="600"/>
              </a:spcAft>
              <a:buClr>
                <a:schemeClr val="accent1">
                  <a:lumMod val="75000"/>
                </a:schemeClr>
              </a:buClr>
              <a:buSzPct val="85000"/>
              <a:buFont typeface="Wingdings" pitchFamily="2" charset="2"/>
              <a:buChar char="§"/>
            </a:pPr>
            <a:r>
              <a:rPr lang="en-US" sz="1700"/>
              <a:t>They visit the company frequently for products.</a:t>
            </a:r>
          </a:p>
          <a:p>
            <a:pPr marL="342900" indent="-182880">
              <a:lnSpc>
                <a:spcPct val="90000"/>
              </a:lnSpc>
              <a:spcAft>
                <a:spcPts val="600"/>
              </a:spcAft>
              <a:buClr>
                <a:schemeClr val="accent1">
                  <a:lumMod val="75000"/>
                </a:schemeClr>
              </a:buClr>
              <a:buSzPct val="85000"/>
              <a:buFont typeface="Wingdings" pitchFamily="2" charset="2"/>
              <a:buChar char="§"/>
            </a:pPr>
            <a:r>
              <a:rPr lang="en-US" sz="1700"/>
              <a:t>They are least complainers and don’t wait for discounts.</a:t>
            </a:r>
          </a:p>
          <a:p>
            <a:pPr marL="342900" indent="-182880">
              <a:lnSpc>
                <a:spcPct val="90000"/>
              </a:lnSpc>
              <a:spcAft>
                <a:spcPts val="600"/>
              </a:spcAft>
              <a:buClr>
                <a:schemeClr val="accent1">
                  <a:lumMod val="75000"/>
                </a:schemeClr>
              </a:buClr>
              <a:buSzPct val="85000"/>
              <a:buFont typeface="Wingdings" pitchFamily="2" charset="2"/>
              <a:buChar char="§"/>
            </a:pPr>
            <a:endParaRPr lang="en-US" sz="1700"/>
          </a:p>
          <a:p>
            <a:pPr indent="-182880">
              <a:lnSpc>
                <a:spcPct val="90000"/>
              </a:lnSpc>
              <a:spcAft>
                <a:spcPts val="600"/>
              </a:spcAft>
              <a:buClr>
                <a:schemeClr val="accent1">
                  <a:lumMod val="75000"/>
                </a:schemeClr>
              </a:buClr>
              <a:buSzPct val="85000"/>
              <a:buFont typeface="Wingdings" pitchFamily="2" charset="2"/>
              <a:buChar char="§"/>
            </a:pPr>
            <a:endParaRPr lang="en-US" sz="1700" b="1"/>
          </a:p>
          <a:p>
            <a:pPr indent="-182880">
              <a:lnSpc>
                <a:spcPct val="90000"/>
              </a:lnSpc>
              <a:spcAft>
                <a:spcPts val="600"/>
              </a:spcAft>
              <a:buClr>
                <a:schemeClr val="accent1">
                  <a:lumMod val="75000"/>
                </a:schemeClr>
              </a:buClr>
              <a:buSzPct val="85000"/>
              <a:buFont typeface="Wingdings" pitchFamily="2" charset="2"/>
              <a:buChar char="§"/>
            </a:pPr>
            <a:r>
              <a:rPr lang="en-US" sz="1700" b="1"/>
              <a:t>Cluster 1</a:t>
            </a:r>
          </a:p>
          <a:p>
            <a:pPr indent="-182880">
              <a:lnSpc>
                <a:spcPct val="90000"/>
              </a:lnSpc>
              <a:spcAft>
                <a:spcPts val="600"/>
              </a:spcAft>
              <a:buClr>
                <a:schemeClr val="accent1">
                  <a:lumMod val="75000"/>
                </a:schemeClr>
              </a:buClr>
              <a:buSzPct val="85000"/>
              <a:buFont typeface="Wingdings" pitchFamily="2" charset="2"/>
              <a:buChar char="§"/>
            </a:pPr>
            <a:endParaRPr lang="en-US" sz="1700"/>
          </a:p>
          <a:p>
            <a:pPr marL="342900" indent="-182880">
              <a:lnSpc>
                <a:spcPct val="90000"/>
              </a:lnSpc>
              <a:spcAft>
                <a:spcPts val="600"/>
              </a:spcAft>
              <a:buClr>
                <a:schemeClr val="accent1">
                  <a:lumMod val="75000"/>
                </a:schemeClr>
              </a:buClr>
              <a:buSzPct val="85000"/>
              <a:buFont typeface="Wingdings" pitchFamily="2" charset="2"/>
              <a:buChar char="§"/>
            </a:pPr>
            <a:r>
              <a:rPr lang="en-US" sz="1700"/>
              <a:t>They are classic example of experimentative group. They have wide range of product preferences</a:t>
            </a:r>
          </a:p>
          <a:p>
            <a:pPr marL="342900" indent="-182880">
              <a:lnSpc>
                <a:spcPct val="90000"/>
              </a:lnSpc>
              <a:spcAft>
                <a:spcPts val="600"/>
              </a:spcAft>
              <a:buClr>
                <a:schemeClr val="accent1">
                  <a:lumMod val="75000"/>
                </a:schemeClr>
              </a:buClr>
              <a:buSzPct val="85000"/>
              <a:buFont typeface="Wingdings" pitchFamily="2" charset="2"/>
              <a:buChar char="§"/>
            </a:pPr>
            <a:r>
              <a:rPr lang="en-US" sz="1700"/>
              <a:t>They have low income and spend relatively low.</a:t>
            </a:r>
          </a:p>
          <a:p>
            <a:pPr marL="342900" indent="-182880">
              <a:lnSpc>
                <a:spcPct val="90000"/>
              </a:lnSpc>
              <a:spcAft>
                <a:spcPts val="600"/>
              </a:spcAft>
              <a:buClr>
                <a:schemeClr val="accent1">
                  <a:lumMod val="75000"/>
                </a:schemeClr>
              </a:buClr>
              <a:buSzPct val="85000"/>
              <a:buFont typeface="Wingdings" pitchFamily="2" charset="2"/>
              <a:buChar char="§"/>
            </a:pPr>
            <a:r>
              <a:rPr lang="en-US" sz="1700"/>
              <a:t>They can be targeted for web purchases (ecomerce–potential forum)</a:t>
            </a:r>
          </a:p>
        </p:txBody>
      </p:sp>
      <p:sp>
        <p:nvSpPr>
          <p:cNvPr id="16" name="Oval 15">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60982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8" name="Oval 7">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1" name="Rectangle 10">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 name="Group 12">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4" name="Oval 13">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 name="Rectangle 16">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Rectangle 1">
            <a:extLst>
              <a:ext uri="{FF2B5EF4-FFF2-40B4-BE49-F238E27FC236}">
                <a16:creationId xmlns:a16="http://schemas.microsoft.com/office/drawing/2014/main" id="{F9620F6B-22CB-F44D-8582-2E5F0FB61C22}"/>
              </a:ext>
            </a:extLst>
          </p:cNvPr>
          <p:cNvSpPr/>
          <p:nvPr/>
        </p:nvSpPr>
        <p:spPr>
          <a:xfrm>
            <a:off x="6081089" y="725394"/>
            <a:ext cx="5142658" cy="5407212"/>
          </a:xfrm>
          <a:prstGeom prst="rect">
            <a:avLst/>
          </a:prstGeom>
        </p:spPr>
        <p:txBody>
          <a:bodyPr vert="horz" lIns="91440" tIns="45720" rIns="91440" bIns="45720" rtlCol="0" anchor="ctr">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b="1" dirty="0"/>
              <a:t>Observation</a:t>
            </a:r>
            <a:endParaRPr lang="en-US" b="1"/>
          </a:p>
          <a:p>
            <a:pPr indent="-182880">
              <a:lnSpc>
                <a:spcPct val="90000"/>
              </a:lnSpc>
              <a:spcAft>
                <a:spcPts val="600"/>
              </a:spcAft>
              <a:buClr>
                <a:schemeClr val="accent1">
                  <a:lumMod val="75000"/>
                </a:schemeClr>
              </a:buClr>
              <a:buSzPct val="85000"/>
              <a:buFont typeface="Wingdings" pitchFamily="2" charset="2"/>
              <a:buChar char="§"/>
            </a:pPr>
            <a:endParaRPr lang="en-US" b="1"/>
          </a:p>
          <a:p>
            <a:pPr marL="342900" indent="-182880">
              <a:lnSpc>
                <a:spcPct val="90000"/>
              </a:lnSpc>
              <a:spcAft>
                <a:spcPts val="600"/>
              </a:spcAft>
              <a:buClr>
                <a:schemeClr val="accent1">
                  <a:lumMod val="75000"/>
                </a:schemeClr>
              </a:buClr>
              <a:buSzPct val="85000"/>
              <a:buFont typeface="Wingdings" pitchFamily="2" charset="2"/>
              <a:buChar char="§"/>
            </a:pPr>
            <a:r>
              <a:rPr lang="en-US" dirty="0"/>
              <a:t>All the clusters make highest instore purchases and consume wine in significantly large amounts</a:t>
            </a:r>
            <a:endParaRPr lang="en-US"/>
          </a:p>
          <a:p>
            <a:pPr marL="342900" indent="-182880">
              <a:lnSpc>
                <a:spcPct val="90000"/>
              </a:lnSpc>
              <a:spcAft>
                <a:spcPts val="600"/>
              </a:spcAft>
              <a:buClr>
                <a:schemeClr val="accent1">
                  <a:lumMod val="75000"/>
                </a:schemeClr>
              </a:buClr>
              <a:buSzPct val="85000"/>
              <a:buFont typeface="Wingdings" pitchFamily="2" charset="2"/>
              <a:buChar char="§"/>
            </a:pPr>
            <a:r>
              <a:rPr lang="en-US" dirty="0"/>
              <a:t>Cluster 1 followed by cluster 3 are highest store purchasers</a:t>
            </a:r>
            <a:endParaRPr lang="en-US"/>
          </a:p>
          <a:p>
            <a:pPr marL="342900" indent="-182880">
              <a:lnSpc>
                <a:spcPct val="90000"/>
              </a:lnSpc>
              <a:spcAft>
                <a:spcPts val="600"/>
              </a:spcAft>
              <a:buClr>
                <a:schemeClr val="accent1">
                  <a:lumMod val="75000"/>
                </a:schemeClr>
              </a:buClr>
              <a:buSzPct val="85000"/>
              <a:buFont typeface="Wingdings" pitchFamily="2" charset="2"/>
              <a:buChar char="§"/>
            </a:pPr>
            <a:r>
              <a:rPr lang="en-US" dirty="0"/>
              <a:t>Cluster 2 does a lot of discount purchasing</a:t>
            </a:r>
            <a:endParaRPr lang="en-US"/>
          </a:p>
          <a:p>
            <a:pPr marL="342900" indent="-182880">
              <a:lnSpc>
                <a:spcPct val="90000"/>
              </a:lnSpc>
              <a:spcAft>
                <a:spcPts val="600"/>
              </a:spcAft>
              <a:buClr>
                <a:schemeClr val="accent1">
                  <a:lumMod val="75000"/>
                </a:schemeClr>
              </a:buClr>
              <a:buSzPct val="85000"/>
              <a:buFont typeface="Wingdings" pitchFamily="2" charset="2"/>
              <a:buChar char="§"/>
            </a:pPr>
            <a:r>
              <a:rPr lang="en-US" dirty="0"/>
              <a:t>All of them frequent to the company for products..</a:t>
            </a:r>
            <a:endParaRPr lang="en-US"/>
          </a:p>
          <a:p>
            <a:pPr marL="342900" indent="-182880">
              <a:lnSpc>
                <a:spcPct val="90000"/>
              </a:lnSpc>
              <a:spcAft>
                <a:spcPts val="600"/>
              </a:spcAft>
              <a:buClr>
                <a:schemeClr val="accent1">
                  <a:lumMod val="75000"/>
                </a:schemeClr>
              </a:buClr>
              <a:buSzPct val="85000"/>
              <a:buFont typeface="Wingdings" pitchFamily="2" charset="2"/>
              <a:buChar char="§"/>
            </a:pPr>
            <a:r>
              <a:rPr lang="en-US" dirty="0"/>
              <a:t>Cluster 1 and 2 have been longer with the company.</a:t>
            </a:r>
            <a:endParaRPr lang="en-US"/>
          </a:p>
          <a:p>
            <a:pPr indent="-182880">
              <a:lnSpc>
                <a:spcPct val="90000"/>
              </a:lnSpc>
              <a:spcAft>
                <a:spcPts val="600"/>
              </a:spcAft>
              <a:buClr>
                <a:schemeClr val="accent1">
                  <a:lumMod val="75000"/>
                </a:schemeClr>
              </a:buClr>
              <a:buSzPct val="85000"/>
              <a:buFont typeface="Wingdings" pitchFamily="2" charset="2"/>
              <a:buChar char="§"/>
            </a:pPr>
            <a:r>
              <a:rPr lang="en-US" dirty="0"/>
              <a:t>6. Cluster 3 and Cluster 1 have wide range product preferences.</a:t>
            </a:r>
            <a:endParaRPr lang="en-US"/>
          </a:p>
          <a:p>
            <a:pPr indent="-182880">
              <a:lnSpc>
                <a:spcPct val="90000"/>
              </a:lnSpc>
              <a:spcAft>
                <a:spcPts val="600"/>
              </a:spcAft>
              <a:buClr>
                <a:schemeClr val="accent1">
                  <a:lumMod val="75000"/>
                </a:schemeClr>
              </a:buClr>
              <a:buSzPct val="85000"/>
              <a:buFont typeface="Wingdings" pitchFamily="2" charset="2"/>
              <a:buChar char="§"/>
            </a:pPr>
            <a:r>
              <a:rPr lang="en-US" dirty="0"/>
              <a:t>7. Cluster 1 and 2 can be targeted for web purchase.</a:t>
            </a:r>
            <a:endParaRPr lang="en-US"/>
          </a:p>
          <a:p>
            <a:pPr marL="342900" indent="-182880">
              <a:lnSpc>
                <a:spcPct val="90000"/>
              </a:lnSpc>
              <a:spcAft>
                <a:spcPts val="600"/>
              </a:spcAft>
              <a:buClr>
                <a:schemeClr val="accent1">
                  <a:lumMod val="75000"/>
                </a:schemeClr>
              </a:buClr>
              <a:buSzPct val="85000"/>
              <a:buFont typeface="Wingdings" pitchFamily="2" charset="2"/>
              <a:buChar char="§"/>
            </a:pPr>
            <a:endParaRPr lang="en-US"/>
          </a:p>
        </p:txBody>
      </p:sp>
    </p:spTree>
    <p:extLst>
      <p:ext uri="{BB962C8B-B14F-4D97-AF65-F5344CB8AC3E}">
        <p14:creationId xmlns:p14="http://schemas.microsoft.com/office/powerpoint/2010/main" val="2843923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7">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1" name="Rectangle 10">
            <a:extLst>
              <a:ext uri="{FF2B5EF4-FFF2-40B4-BE49-F238E27FC236}">
                <a16:creationId xmlns:a16="http://schemas.microsoft.com/office/drawing/2014/main" id="{9FB3768C-1D21-400E-B059-EFF86063F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1"/>
            <a:ext cx="121886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87BCA1-45E6-44B3-B3DA-1F4144DE6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6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7EF371B-3E34-7644-A9A9-59AC8DF269ED}"/>
              </a:ext>
            </a:extLst>
          </p:cNvPr>
          <p:cNvSpPr txBox="1"/>
          <p:nvPr/>
        </p:nvSpPr>
        <p:spPr>
          <a:xfrm>
            <a:off x="4932557" y="643466"/>
            <a:ext cx="6630177" cy="5528734"/>
          </a:xfrm>
          <a:prstGeom prst="rect">
            <a:avLst/>
          </a:prstGeom>
        </p:spPr>
        <p:txBody>
          <a:bodyPr vert="horz" lIns="91440" tIns="45720" rIns="91440" bIns="45720" rtlCol="0" anchor="ctr">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sz="1700" b="1" dirty="0"/>
              <a:t>Future Scope of Business</a:t>
            </a:r>
          </a:p>
          <a:p>
            <a:pPr indent="-182880">
              <a:lnSpc>
                <a:spcPct val="90000"/>
              </a:lnSpc>
              <a:spcAft>
                <a:spcPts val="600"/>
              </a:spcAft>
              <a:buClr>
                <a:schemeClr val="accent1">
                  <a:lumMod val="75000"/>
                </a:schemeClr>
              </a:buClr>
              <a:buSzPct val="85000"/>
              <a:buFont typeface="Wingdings" pitchFamily="2" charset="2"/>
              <a:buChar char="§"/>
            </a:pPr>
            <a:endParaRPr lang="en-US" sz="1700" b="1" dirty="0"/>
          </a:p>
          <a:p>
            <a:pPr indent="-182880">
              <a:lnSpc>
                <a:spcPct val="90000"/>
              </a:lnSpc>
              <a:spcAft>
                <a:spcPts val="600"/>
              </a:spcAft>
              <a:buClr>
                <a:schemeClr val="accent1">
                  <a:lumMod val="75000"/>
                </a:schemeClr>
              </a:buClr>
              <a:buSzPct val="85000"/>
              <a:buFont typeface="Wingdings" pitchFamily="2" charset="2"/>
              <a:buChar char="§"/>
            </a:pPr>
            <a:r>
              <a:rPr lang="en-US" sz="1700" b="1" dirty="0"/>
              <a:t>Potential Target group: Cluster 0- </a:t>
            </a:r>
            <a:r>
              <a:rPr lang="en-US" sz="1700" dirty="0"/>
              <a:t>because they are highest in number with higher spend capacity. They are also the highest complainers, have relatively younger relationship with company.</a:t>
            </a:r>
          </a:p>
          <a:p>
            <a:pPr indent="-182880">
              <a:lnSpc>
                <a:spcPct val="90000"/>
              </a:lnSpc>
              <a:spcAft>
                <a:spcPts val="600"/>
              </a:spcAft>
              <a:buClr>
                <a:schemeClr val="accent1">
                  <a:lumMod val="75000"/>
                </a:schemeClr>
              </a:buClr>
              <a:buSzPct val="85000"/>
              <a:buFont typeface="Wingdings" pitchFamily="2" charset="2"/>
              <a:buChar char="§"/>
            </a:pPr>
            <a:endParaRPr lang="en-US" sz="1700" dirty="0"/>
          </a:p>
          <a:p>
            <a:pPr indent="-182880">
              <a:lnSpc>
                <a:spcPct val="90000"/>
              </a:lnSpc>
              <a:spcAft>
                <a:spcPts val="600"/>
              </a:spcAft>
              <a:buClr>
                <a:schemeClr val="accent1">
                  <a:lumMod val="75000"/>
                </a:schemeClr>
              </a:buClr>
              <a:buSzPct val="85000"/>
              <a:buFont typeface="Wingdings" pitchFamily="2" charset="2"/>
              <a:buChar char="§"/>
            </a:pPr>
            <a:r>
              <a:rPr lang="en-US" sz="1700" b="1" dirty="0"/>
              <a:t>Potential Forum: Web</a:t>
            </a:r>
            <a:r>
              <a:rPr lang="en-US" sz="1700" dirty="0"/>
              <a:t>. This company should explore e-commerce- Heavy save on company’s overheads.</a:t>
            </a:r>
          </a:p>
          <a:p>
            <a:pPr indent="-182880">
              <a:lnSpc>
                <a:spcPct val="90000"/>
              </a:lnSpc>
              <a:spcAft>
                <a:spcPts val="600"/>
              </a:spcAft>
              <a:buClr>
                <a:schemeClr val="accent1">
                  <a:lumMod val="75000"/>
                </a:schemeClr>
              </a:buClr>
              <a:buSzPct val="85000"/>
              <a:buFont typeface="Wingdings" pitchFamily="2" charset="2"/>
              <a:buChar char="§"/>
            </a:pPr>
            <a:endParaRPr lang="en-US" sz="1700" dirty="0"/>
          </a:p>
          <a:p>
            <a:pPr indent="-182880">
              <a:lnSpc>
                <a:spcPct val="90000"/>
              </a:lnSpc>
              <a:spcAft>
                <a:spcPts val="600"/>
              </a:spcAft>
              <a:buClr>
                <a:schemeClr val="accent1">
                  <a:lumMod val="75000"/>
                </a:schemeClr>
              </a:buClr>
              <a:buSzPct val="85000"/>
              <a:buFont typeface="Wingdings" pitchFamily="2" charset="2"/>
              <a:buChar char="§"/>
            </a:pPr>
            <a:r>
              <a:rPr lang="en-US" sz="1700" b="1" dirty="0"/>
              <a:t>Cluster 1 </a:t>
            </a:r>
            <a:r>
              <a:rPr lang="en-US" sz="1700" dirty="0"/>
              <a:t>has high appetite for wide range of products. Posturing should be aligned to satisfy cluster 1 (low income-spend). They can be the source of review for wide range of products. -</a:t>
            </a:r>
            <a:r>
              <a:rPr lang="en-US" sz="1700" b="1" dirty="0"/>
              <a:t>Test group</a:t>
            </a:r>
          </a:p>
          <a:p>
            <a:pPr indent="-182880">
              <a:lnSpc>
                <a:spcPct val="90000"/>
              </a:lnSpc>
              <a:spcAft>
                <a:spcPts val="600"/>
              </a:spcAft>
              <a:buClr>
                <a:schemeClr val="accent1">
                  <a:lumMod val="75000"/>
                </a:schemeClr>
              </a:buClr>
              <a:buSzPct val="85000"/>
              <a:buFont typeface="Wingdings" pitchFamily="2" charset="2"/>
              <a:buChar char="§"/>
            </a:pPr>
            <a:endParaRPr lang="en-US" sz="1700" dirty="0"/>
          </a:p>
          <a:p>
            <a:pPr indent="-182880">
              <a:lnSpc>
                <a:spcPct val="90000"/>
              </a:lnSpc>
              <a:spcAft>
                <a:spcPts val="600"/>
              </a:spcAft>
              <a:buClr>
                <a:schemeClr val="accent1">
                  <a:lumMod val="75000"/>
                </a:schemeClr>
              </a:buClr>
              <a:buSzPct val="85000"/>
              <a:buFont typeface="Wingdings" pitchFamily="2" charset="2"/>
              <a:buChar char="§"/>
            </a:pPr>
            <a:r>
              <a:rPr lang="en-US" sz="1700" b="1" dirty="0"/>
              <a:t>Cluster 3 the second highest </a:t>
            </a:r>
            <a:r>
              <a:rPr lang="en-US" sz="1700" dirty="0"/>
              <a:t>income-spend group is one of the potential areas. </a:t>
            </a:r>
            <a:r>
              <a:rPr lang="en-US" sz="1700" b="1" dirty="0"/>
              <a:t>They complain less, generally don’t have children, consume wine heavily.</a:t>
            </a:r>
          </a:p>
          <a:p>
            <a:pPr indent="-182880">
              <a:lnSpc>
                <a:spcPct val="90000"/>
              </a:lnSpc>
              <a:spcAft>
                <a:spcPts val="600"/>
              </a:spcAft>
              <a:buClr>
                <a:schemeClr val="accent1">
                  <a:lumMod val="75000"/>
                </a:schemeClr>
              </a:buClr>
              <a:buSzPct val="85000"/>
              <a:buFont typeface="Wingdings" pitchFamily="2" charset="2"/>
              <a:buChar char="§"/>
            </a:pPr>
            <a:endParaRPr lang="en-US" sz="1700" dirty="0"/>
          </a:p>
          <a:p>
            <a:pPr indent="-182880">
              <a:lnSpc>
                <a:spcPct val="90000"/>
              </a:lnSpc>
              <a:spcAft>
                <a:spcPts val="600"/>
              </a:spcAft>
              <a:buClr>
                <a:schemeClr val="accent1">
                  <a:lumMod val="75000"/>
                </a:schemeClr>
              </a:buClr>
              <a:buSzPct val="85000"/>
              <a:buFont typeface="Wingdings" pitchFamily="2" charset="2"/>
              <a:buChar char="§"/>
            </a:pPr>
            <a:r>
              <a:rPr lang="en-US" sz="1700" b="1" dirty="0"/>
              <a:t>Focus on cluster 0 (highly potential) and web purchases.</a:t>
            </a:r>
          </a:p>
          <a:p>
            <a:pPr indent="-182880">
              <a:lnSpc>
                <a:spcPct val="90000"/>
              </a:lnSpc>
              <a:spcAft>
                <a:spcPts val="600"/>
              </a:spcAft>
              <a:buClr>
                <a:schemeClr val="accent1">
                  <a:lumMod val="75000"/>
                </a:schemeClr>
              </a:buClr>
              <a:buSzPct val="85000"/>
              <a:buFont typeface="Wingdings" pitchFamily="2" charset="2"/>
              <a:buChar char="§"/>
            </a:pPr>
            <a:endParaRPr lang="en-US" sz="1700" b="1" dirty="0"/>
          </a:p>
        </p:txBody>
      </p:sp>
      <p:grpSp>
        <p:nvGrpSpPr>
          <p:cNvPr id="15" name="Group 14">
            <a:extLst>
              <a:ext uri="{FF2B5EF4-FFF2-40B4-BE49-F238E27FC236}">
                <a16:creationId xmlns:a16="http://schemas.microsoft.com/office/drawing/2014/main" id="{9AE62FDA-E44C-440D-A3D3-5C188720D4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16" name="Oval 15">
              <a:extLst>
                <a:ext uri="{FF2B5EF4-FFF2-40B4-BE49-F238E27FC236}">
                  <a16:creationId xmlns:a16="http://schemas.microsoft.com/office/drawing/2014/main" id="{28B45BF8-A8A3-426E-89DE-A44F6E18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647C25B3-5F51-49AB-A886-D555D2F4A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26878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4" name="Oval 23">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27" name="Rectangle 26">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7EC0D68F-F813-4414-800D-F8D4F0AB8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RM Customer Insights App">
            <a:extLst>
              <a:ext uri="{FF2B5EF4-FFF2-40B4-BE49-F238E27FC236}">
                <a16:creationId xmlns:a16="http://schemas.microsoft.com/office/drawing/2014/main" id="{579ADC1D-B849-4E52-BFD9-2B1EB83F99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275" y="2255301"/>
            <a:ext cx="3542527" cy="3542527"/>
          </a:xfrm>
          <a:prstGeom prst="rect">
            <a:avLst/>
          </a:prstGeom>
        </p:spPr>
      </p:pic>
      <p:sp>
        <p:nvSpPr>
          <p:cNvPr id="3" name="TextBox 2">
            <a:extLst>
              <a:ext uri="{FF2B5EF4-FFF2-40B4-BE49-F238E27FC236}">
                <a16:creationId xmlns:a16="http://schemas.microsoft.com/office/drawing/2014/main" id="{F9B7D6F9-493C-C943-814E-3A781731741A}"/>
              </a:ext>
            </a:extLst>
          </p:cNvPr>
          <p:cNvSpPr txBox="1"/>
          <p:nvPr/>
        </p:nvSpPr>
        <p:spPr>
          <a:xfrm>
            <a:off x="6268065" y="958645"/>
            <a:ext cx="5188659" cy="5114609"/>
          </a:xfrm>
          <a:prstGeom prst="rect">
            <a:avLst/>
          </a:prstGeom>
        </p:spPr>
        <p:txBody>
          <a:bodyPr vert="horz" lIns="91440" tIns="45720" rIns="91440" bIns="45720" rtlCol="0" anchor="t">
            <a:normAutofit/>
          </a:bodyPr>
          <a:lstStyle/>
          <a:p>
            <a:pPr indent="-182880" algn="ctr">
              <a:lnSpc>
                <a:spcPct val="90000"/>
              </a:lnSpc>
              <a:spcAft>
                <a:spcPts val="600"/>
              </a:spcAft>
              <a:buClr>
                <a:schemeClr val="accent1">
                  <a:lumMod val="75000"/>
                </a:schemeClr>
              </a:buClr>
              <a:buSzPct val="85000"/>
              <a:buFont typeface="Wingdings" pitchFamily="2" charset="2"/>
              <a:buChar char="§"/>
            </a:pPr>
            <a:r>
              <a:rPr lang="en-US" b="1" dirty="0"/>
              <a:t>Future Scope of project</a:t>
            </a:r>
          </a:p>
          <a:p>
            <a:pPr indent="-182880" algn="ctr">
              <a:lnSpc>
                <a:spcPct val="90000"/>
              </a:lnSpc>
              <a:spcAft>
                <a:spcPts val="600"/>
              </a:spcAft>
              <a:buClr>
                <a:schemeClr val="accent1">
                  <a:lumMod val="75000"/>
                </a:schemeClr>
              </a:buClr>
              <a:buSzPct val="85000"/>
              <a:buFont typeface="Wingdings" pitchFamily="2" charset="2"/>
              <a:buChar char="§"/>
            </a:pPr>
            <a:endParaRPr lang="en-US" b="1" dirty="0"/>
          </a:p>
          <a:p>
            <a:pPr indent="-182880" algn="ctr">
              <a:lnSpc>
                <a:spcPct val="90000"/>
              </a:lnSpc>
              <a:spcAft>
                <a:spcPts val="600"/>
              </a:spcAft>
              <a:buClr>
                <a:schemeClr val="accent1">
                  <a:lumMod val="75000"/>
                </a:schemeClr>
              </a:buClr>
              <a:buSzPct val="85000"/>
              <a:buFont typeface="Wingdings" pitchFamily="2" charset="2"/>
              <a:buChar char="§"/>
            </a:pPr>
            <a:r>
              <a:rPr lang="en-US" dirty="0"/>
              <a:t>1. Some more information on geographic data would give an idea on customer satisfaction in different geographies and future scop of expansion</a:t>
            </a:r>
          </a:p>
          <a:p>
            <a:pPr indent="-182880" algn="ctr">
              <a:lnSpc>
                <a:spcPct val="90000"/>
              </a:lnSpc>
              <a:spcAft>
                <a:spcPts val="600"/>
              </a:spcAft>
              <a:buClr>
                <a:schemeClr val="accent1">
                  <a:lumMod val="75000"/>
                </a:schemeClr>
              </a:buClr>
              <a:buSzPct val="85000"/>
              <a:buFont typeface="Wingdings" pitchFamily="2" charset="2"/>
              <a:buChar char="§"/>
            </a:pPr>
            <a:endParaRPr lang="en-US" dirty="0"/>
          </a:p>
          <a:p>
            <a:pPr indent="-182880" algn="ctr">
              <a:lnSpc>
                <a:spcPct val="90000"/>
              </a:lnSpc>
              <a:spcAft>
                <a:spcPts val="600"/>
              </a:spcAft>
              <a:buClr>
                <a:schemeClr val="accent1">
                  <a:lumMod val="75000"/>
                </a:schemeClr>
              </a:buClr>
              <a:buSzPct val="85000"/>
              <a:buFont typeface="Wingdings" pitchFamily="2" charset="2"/>
              <a:buChar char="§"/>
            </a:pPr>
            <a:r>
              <a:rPr lang="en-US" dirty="0"/>
              <a:t>2. Huge data on psychographic data like if the customer is an Impulsive or planned buyers, customer’s Customer biases will give more insight on customer  preferences and business as a whole.</a:t>
            </a:r>
          </a:p>
          <a:p>
            <a:pPr indent="-182880" algn="ctr">
              <a:lnSpc>
                <a:spcPct val="90000"/>
              </a:lnSpc>
              <a:spcAft>
                <a:spcPts val="600"/>
              </a:spcAft>
              <a:buClr>
                <a:schemeClr val="accent1">
                  <a:lumMod val="75000"/>
                </a:schemeClr>
              </a:buClr>
              <a:buSzPct val="85000"/>
              <a:buFont typeface="Wingdings" pitchFamily="2" charset="2"/>
              <a:buChar char="§"/>
            </a:pPr>
            <a:br>
              <a:rPr lang="en-US" dirty="0"/>
            </a:br>
            <a:endParaRPr lang="en-US" dirty="0"/>
          </a:p>
        </p:txBody>
      </p:sp>
      <p:grpSp>
        <p:nvGrpSpPr>
          <p:cNvPr id="31" name="Group 30">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2" name="Oval 31">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3" name="Oval 32">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8003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6BB46CA0-1B7D-D349-8CEA-578F28422C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350144"/>
            <a:ext cx="9550399" cy="5237856"/>
          </a:xfrm>
          <a:prstGeom prst="rect">
            <a:avLst/>
          </a:prstGeom>
        </p:spPr>
      </p:pic>
      <p:sp>
        <p:nvSpPr>
          <p:cNvPr id="3" name="TextBox 2">
            <a:extLst>
              <a:ext uri="{FF2B5EF4-FFF2-40B4-BE49-F238E27FC236}">
                <a16:creationId xmlns:a16="http://schemas.microsoft.com/office/drawing/2014/main" id="{A43E95AE-2DF0-F949-9433-0060539CC55C}"/>
              </a:ext>
            </a:extLst>
          </p:cNvPr>
          <p:cNvSpPr txBox="1"/>
          <p:nvPr/>
        </p:nvSpPr>
        <p:spPr>
          <a:xfrm>
            <a:off x="1803400" y="5861525"/>
            <a:ext cx="7848600" cy="646331"/>
          </a:xfrm>
          <a:prstGeom prst="rect">
            <a:avLst/>
          </a:prstGeom>
          <a:noFill/>
        </p:spPr>
        <p:txBody>
          <a:bodyPr wrap="square" rtlCol="0">
            <a:spAutoFit/>
          </a:bodyPr>
          <a:lstStyle/>
          <a:p>
            <a:r>
              <a:rPr lang="en-US" dirty="0"/>
              <a:t>Large number of Customers are with Bachelor’s degree as their highest Qualification who make purchase.</a:t>
            </a:r>
          </a:p>
        </p:txBody>
      </p:sp>
    </p:spTree>
    <p:extLst>
      <p:ext uri="{BB962C8B-B14F-4D97-AF65-F5344CB8AC3E}">
        <p14:creationId xmlns:p14="http://schemas.microsoft.com/office/powerpoint/2010/main" val="270625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ubble chart&#10;&#10;Description automatically generated">
            <a:extLst>
              <a:ext uri="{FF2B5EF4-FFF2-40B4-BE49-F238E27FC236}">
                <a16:creationId xmlns:a16="http://schemas.microsoft.com/office/drawing/2014/main" id="{34FA9E2C-CB2D-2342-81A4-20AEC9872D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170"/>
          <a:stretch/>
        </p:blipFill>
        <p:spPr>
          <a:xfrm>
            <a:off x="1556658" y="239486"/>
            <a:ext cx="6528563" cy="5090886"/>
          </a:xfrm>
          <a:prstGeom prst="rect">
            <a:avLst/>
          </a:prstGeom>
        </p:spPr>
      </p:pic>
      <p:sp>
        <p:nvSpPr>
          <p:cNvPr id="2" name="TextBox 1">
            <a:extLst>
              <a:ext uri="{FF2B5EF4-FFF2-40B4-BE49-F238E27FC236}">
                <a16:creationId xmlns:a16="http://schemas.microsoft.com/office/drawing/2014/main" id="{79CB9C02-040C-424F-BA9E-464CE09919D5}"/>
              </a:ext>
            </a:extLst>
          </p:cNvPr>
          <p:cNvSpPr txBox="1"/>
          <p:nvPr/>
        </p:nvSpPr>
        <p:spPr>
          <a:xfrm>
            <a:off x="435427" y="5635899"/>
            <a:ext cx="11321143" cy="1200329"/>
          </a:xfrm>
          <a:prstGeom prst="rect">
            <a:avLst/>
          </a:prstGeom>
          <a:noFill/>
        </p:spPr>
        <p:txBody>
          <a:bodyPr wrap="square" rtlCol="0">
            <a:spAutoFit/>
          </a:bodyPr>
          <a:lstStyle/>
          <a:p>
            <a:r>
              <a:rPr lang="en-US" b="1" dirty="0"/>
              <a:t>Income per capita:  Basic&lt;2ncycle&lt;Bachelor’s&lt;Master’s&lt;PhD</a:t>
            </a:r>
            <a:endParaRPr lang="en-US" dirty="0"/>
          </a:p>
          <a:p>
            <a:r>
              <a:rPr lang="en-US" b="1" dirty="0"/>
              <a:t>Number of customers:  Bachelor’s&gt;PhD&gt;</a:t>
            </a:r>
            <a:r>
              <a:rPr lang="en-US" b="1" dirty="0" err="1"/>
              <a:t>Masters’s</a:t>
            </a:r>
            <a:r>
              <a:rPr lang="en-US" b="1" dirty="0"/>
              <a:t>&gt;2ncycle&gt;Basic. =&gt; Progressive society</a:t>
            </a:r>
            <a:endParaRPr lang="en-US" dirty="0"/>
          </a:p>
          <a:p>
            <a:r>
              <a:rPr lang="en-US" b="1" dirty="0"/>
              <a:t>Spending: Bachelor’s &gt;PhD&gt;&gt;Masters 2ncycle&gt;Basic</a:t>
            </a:r>
            <a:endParaRPr lang="en-US" dirty="0"/>
          </a:p>
          <a:p>
            <a:endParaRPr lang="en-US" dirty="0"/>
          </a:p>
        </p:txBody>
      </p:sp>
      <p:sp>
        <p:nvSpPr>
          <p:cNvPr id="3" name="TextBox 2">
            <a:extLst>
              <a:ext uri="{FF2B5EF4-FFF2-40B4-BE49-F238E27FC236}">
                <a16:creationId xmlns:a16="http://schemas.microsoft.com/office/drawing/2014/main" id="{5BA7312B-48CA-EE40-8688-51CFDB2C0A9A}"/>
              </a:ext>
            </a:extLst>
          </p:cNvPr>
          <p:cNvSpPr txBox="1"/>
          <p:nvPr/>
        </p:nvSpPr>
        <p:spPr>
          <a:xfrm>
            <a:off x="8085221" y="1763487"/>
            <a:ext cx="3932608" cy="2031325"/>
          </a:xfrm>
          <a:prstGeom prst="rect">
            <a:avLst/>
          </a:prstGeom>
          <a:noFill/>
        </p:spPr>
        <p:txBody>
          <a:bodyPr wrap="square" rtlCol="0">
            <a:spAutoFit/>
          </a:bodyPr>
          <a:lstStyle/>
          <a:p>
            <a:r>
              <a:rPr lang="en-US" b="1" dirty="0"/>
              <a:t>Bachelor’s are spending more despite of relatively less income than PhD and Master’s </a:t>
            </a:r>
          </a:p>
          <a:p>
            <a:r>
              <a:rPr lang="en-US" b="1" dirty="0"/>
              <a:t>The income trend is as expected. Income increases as educational level increases.</a:t>
            </a:r>
          </a:p>
          <a:p>
            <a:endParaRPr lang="en-US" dirty="0"/>
          </a:p>
        </p:txBody>
      </p:sp>
    </p:spTree>
    <p:extLst>
      <p:ext uri="{BB962C8B-B14F-4D97-AF65-F5344CB8AC3E}">
        <p14:creationId xmlns:p14="http://schemas.microsoft.com/office/powerpoint/2010/main" val="275813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E16B16F4-0C73-3943-9F0A-BF32E20CD3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14" r="4814"/>
          <a:stretch/>
        </p:blipFill>
        <p:spPr>
          <a:xfrm>
            <a:off x="1132114" y="0"/>
            <a:ext cx="9927772" cy="5769429"/>
          </a:xfrm>
          <a:prstGeom prst="rect">
            <a:avLst/>
          </a:prstGeom>
        </p:spPr>
      </p:pic>
      <p:sp>
        <p:nvSpPr>
          <p:cNvPr id="2" name="TextBox 1">
            <a:extLst>
              <a:ext uri="{FF2B5EF4-FFF2-40B4-BE49-F238E27FC236}">
                <a16:creationId xmlns:a16="http://schemas.microsoft.com/office/drawing/2014/main" id="{9AB53D2B-794E-804C-B11E-B5C2E9742599}"/>
              </a:ext>
            </a:extLst>
          </p:cNvPr>
          <p:cNvSpPr txBox="1"/>
          <p:nvPr/>
        </p:nvSpPr>
        <p:spPr>
          <a:xfrm>
            <a:off x="1132114" y="5769429"/>
            <a:ext cx="9927772" cy="1200329"/>
          </a:xfrm>
          <a:prstGeom prst="rect">
            <a:avLst/>
          </a:prstGeom>
          <a:noFill/>
        </p:spPr>
        <p:txBody>
          <a:bodyPr wrap="square" rtlCol="0">
            <a:spAutoFit/>
          </a:bodyPr>
          <a:lstStyle/>
          <a:p>
            <a:r>
              <a:rPr lang="en-US" b="1" dirty="0"/>
              <a:t>There are few outliers for PHD and 2n Cycle. Majority of the customers have graduation, </a:t>
            </a:r>
            <a:r>
              <a:rPr lang="en-US" b="1" dirty="0" err="1"/>
              <a:t>phD</a:t>
            </a:r>
            <a:r>
              <a:rPr lang="en-US" b="1" dirty="0"/>
              <a:t>, Master’s background. They are aged around 50 years. Customers with basic educational background are one of the youngest ones.</a:t>
            </a:r>
            <a:endParaRPr lang="en-US" dirty="0"/>
          </a:p>
          <a:p>
            <a:endParaRPr lang="en-US" dirty="0"/>
          </a:p>
        </p:txBody>
      </p:sp>
    </p:spTree>
    <p:extLst>
      <p:ext uri="{BB962C8B-B14F-4D97-AF65-F5344CB8AC3E}">
        <p14:creationId xmlns:p14="http://schemas.microsoft.com/office/powerpoint/2010/main" val="270020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4708989-BB01-7A44-A0CA-3ADD322469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952" r="15720"/>
          <a:stretch/>
        </p:blipFill>
        <p:spPr>
          <a:xfrm>
            <a:off x="1110343" y="152400"/>
            <a:ext cx="9427028" cy="5932264"/>
          </a:xfrm>
          <a:prstGeom prst="rect">
            <a:avLst/>
          </a:prstGeom>
        </p:spPr>
      </p:pic>
    </p:spTree>
    <p:extLst>
      <p:ext uri="{BB962C8B-B14F-4D97-AF65-F5344CB8AC3E}">
        <p14:creationId xmlns:p14="http://schemas.microsoft.com/office/powerpoint/2010/main" val="2225057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2AB92E-A721-9B40-8C6C-08BF291F075A}"/>
              </a:ext>
            </a:extLst>
          </p:cNvPr>
          <p:cNvSpPr txBox="1"/>
          <p:nvPr/>
        </p:nvSpPr>
        <p:spPr>
          <a:xfrm>
            <a:off x="665018" y="95003"/>
            <a:ext cx="10390909" cy="769441"/>
          </a:xfrm>
          <a:prstGeom prst="rect">
            <a:avLst/>
          </a:prstGeom>
          <a:noFill/>
        </p:spPr>
        <p:txBody>
          <a:bodyPr wrap="square" rtlCol="0">
            <a:spAutoFit/>
          </a:bodyPr>
          <a:lstStyle/>
          <a:p>
            <a:endParaRPr lang="en-US" sz="2200" dirty="0"/>
          </a:p>
          <a:p>
            <a:endParaRPr lang="en-US" sz="2200" dirty="0"/>
          </a:p>
        </p:txBody>
      </p:sp>
      <p:pic>
        <p:nvPicPr>
          <p:cNvPr id="5" name="Picture 4">
            <a:extLst>
              <a:ext uri="{FF2B5EF4-FFF2-40B4-BE49-F238E27FC236}">
                <a16:creationId xmlns:a16="http://schemas.microsoft.com/office/drawing/2014/main" id="{314D25A1-49FB-5344-A555-AE5C2EE01EA7}"/>
              </a:ext>
            </a:extLst>
          </p:cNvPr>
          <p:cNvPicPr>
            <a:picLocks noChangeAspect="1"/>
          </p:cNvPicPr>
          <p:nvPr/>
        </p:nvPicPr>
        <p:blipFill>
          <a:blip r:embed="rId2"/>
          <a:stretch>
            <a:fillRect/>
          </a:stretch>
        </p:blipFill>
        <p:spPr>
          <a:xfrm>
            <a:off x="985652" y="95003"/>
            <a:ext cx="10220695" cy="5674426"/>
          </a:xfrm>
          <a:prstGeom prst="rect">
            <a:avLst/>
          </a:prstGeom>
        </p:spPr>
      </p:pic>
      <p:sp>
        <p:nvSpPr>
          <p:cNvPr id="6" name="TextBox 5">
            <a:extLst>
              <a:ext uri="{FF2B5EF4-FFF2-40B4-BE49-F238E27FC236}">
                <a16:creationId xmlns:a16="http://schemas.microsoft.com/office/drawing/2014/main" id="{A22DC7A7-8D33-ED40-92D2-486C472A7525}"/>
              </a:ext>
            </a:extLst>
          </p:cNvPr>
          <p:cNvSpPr txBox="1"/>
          <p:nvPr/>
        </p:nvSpPr>
        <p:spPr>
          <a:xfrm>
            <a:off x="985652" y="5923318"/>
            <a:ext cx="9557657" cy="923330"/>
          </a:xfrm>
          <a:prstGeom prst="rect">
            <a:avLst/>
          </a:prstGeom>
          <a:noFill/>
        </p:spPr>
        <p:txBody>
          <a:bodyPr wrap="square" rtlCol="0">
            <a:spAutoFit/>
          </a:bodyPr>
          <a:lstStyle/>
          <a:p>
            <a:r>
              <a:rPr lang="en-US" b="1" dirty="0"/>
              <a:t>Customers with basic education background earn least, while those with 2n Cycle degree experience increase in income as they get older (or gain more experience).</a:t>
            </a:r>
            <a:endParaRPr lang="en-US" dirty="0"/>
          </a:p>
          <a:p>
            <a:endParaRPr lang="en-US" dirty="0"/>
          </a:p>
        </p:txBody>
      </p:sp>
    </p:spTree>
    <p:extLst>
      <p:ext uri="{BB962C8B-B14F-4D97-AF65-F5344CB8AC3E}">
        <p14:creationId xmlns:p14="http://schemas.microsoft.com/office/powerpoint/2010/main" val="38828565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{29A9ED2A-3FF3-D244-B766-B3B32D4A0569}tf10001070</Template>
  <TotalTime>10059</TotalTime>
  <Words>1372</Words>
  <Application>Microsoft Macintosh PowerPoint</Application>
  <PresentationFormat>Widescreen</PresentationFormat>
  <Paragraphs>106</Paragraphs>
  <Slides>44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Calibri</vt:lpstr>
      <vt:lpstr>Rockwell</vt:lpstr>
      <vt:lpstr>Rockwell Condensed</vt:lpstr>
      <vt:lpstr>Rockwell Extra Bold</vt:lpstr>
      <vt:lpstr>Wingdings</vt:lpstr>
      <vt:lpstr>Wood Type</vt:lpstr>
      <vt:lpstr>PowerPoint Presentation</vt:lpstr>
      <vt:lpstr>Consumer Segmentation: Know your customer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Anusha Savaram</dc:creator>
  <cp:lastModifiedBy>Anusha Savaram</cp:lastModifiedBy>
  <cp:revision>28</cp:revision>
  <dcterms:created xsi:type="dcterms:W3CDTF">2021-10-04T17:05:58Z</dcterms:created>
  <dcterms:modified xsi:type="dcterms:W3CDTF">2022-08-23T22:36:56Z</dcterms:modified>
</cp:coreProperties>
</file>